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61" r:id="rId2"/>
    <p:sldId id="369" r:id="rId3"/>
    <p:sldId id="370" r:id="rId4"/>
    <p:sldId id="371" r:id="rId5"/>
    <p:sldId id="413" r:id="rId6"/>
    <p:sldId id="390" r:id="rId7"/>
    <p:sldId id="372" r:id="rId8"/>
    <p:sldId id="410" r:id="rId9"/>
    <p:sldId id="431" r:id="rId10"/>
    <p:sldId id="425" r:id="rId11"/>
    <p:sldId id="432" r:id="rId12"/>
    <p:sldId id="411" r:id="rId13"/>
    <p:sldId id="414" r:id="rId14"/>
    <p:sldId id="415" r:id="rId15"/>
    <p:sldId id="416" r:id="rId16"/>
    <p:sldId id="417" r:id="rId17"/>
    <p:sldId id="418" r:id="rId18"/>
    <p:sldId id="419" r:id="rId19"/>
    <p:sldId id="420" r:id="rId20"/>
    <p:sldId id="421" r:id="rId21"/>
    <p:sldId id="422" r:id="rId22"/>
    <p:sldId id="427" r:id="rId23"/>
    <p:sldId id="428" r:id="rId24"/>
    <p:sldId id="429" r:id="rId25"/>
    <p:sldId id="430" r:id="rId26"/>
    <p:sldId id="423" r:id="rId27"/>
    <p:sldId id="42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1316972-7EEE-7C53-7248-3AE760C4AC2F}" name="Chirag Bhuvaneshwara" initials="CB" userId="S::chbh01@dfki.de::f49bb6ca-63c9-41d2-aca7-7957156b0fa5"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Senorita Victor Rodricks" initials="" lastIdx="13" clrIdx="0">
    <p:extLst>
      <p:ext uri="{19B8F6BF-5375-455C-9EA6-DF929625EA0E}">
        <p15:presenceInfo xmlns:p15="http://schemas.microsoft.com/office/powerpoint/2012/main" userId="S::sero03@dfki.de::eb6b0445-2ed8-4195-ae8a-451f79149521" providerId="AD"/>
      </p:ext>
    </p:extLst>
  </p:cmAuthor>
  <p:cmAuthor id="2" name="Chirag Bhuvaneshwara" initials="CB" lastIdx="4" clrIdx="1">
    <p:extLst>
      <p:ext uri="{19B8F6BF-5375-455C-9EA6-DF929625EA0E}">
        <p15:presenceInfo xmlns:p15="http://schemas.microsoft.com/office/powerpoint/2012/main" userId="S::chbh01@dfki.de::f49bb6ca-63c9-41d2-aca7-7957156b0fa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8084"/>
    <a:srgbClr val="E3913F"/>
    <a:srgbClr val="E9EB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8348" autoAdjust="0"/>
  </p:normalViewPr>
  <p:slideViewPr>
    <p:cSldViewPr snapToGrid="0">
      <p:cViewPr>
        <p:scale>
          <a:sx n="50" d="100"/>
          <a:sy n="50" d="100"/>
        </p:scale>
        <p:origin x="720" y="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 Id="rId35" Type="http://schemas.microsoft.com/office/2018/10/relationships/authors" Target="authors.xml"/><Relationship Id="rId8" Type="http://schemas.openxmlformats.org/officeDocument/2006/relationships/slide" Target="slides/slide7.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gif>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2B5E17-E5B3-492F-9DD8-05DF98BD6D34}" type="datetimeFigureOut">
              <a:rPr lang="en-IN" smtClean="0"/>
              <a:t>21-11-2024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797C8D-89F2-4CC2-9B83-7F6A53852434}" type="slidenum">
              <a:rPr lang="en-IN" smtClean="0"/>
              <a:t>‹#›</a:t>
            </a:fld>
            <a:endParaRPr lang="en-IN"/>
          </a:p>
        </p:txBody>
      </p:sp>
    </p:spTree>
    <p:extLst>
      <p:ext uri="{BB962C8B-B14F-4D97-AF65-F5344CB8AC3E}">
        <p14:creationId xmlns:p14="http://schemas.microsoft.com/office/powerpoint/2010/main" val="39897344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374151"/>
                </a:solidFill>
                <a:effectLst/>
                <a:latin typeface="Söhne"/>
              </a:rPr>
              <a:t>using technology to </a:t>
            </a:r>
            <a:r>
              <a:rPr lang="en-US" sz="1200" b="1" i="0" dirty="0">
                <a:solidFill>
                  <a:srgbClr val="374151"/>
                </a:solidFill>
                <a:effectLst/>
                <a:latin typeface="Söhne"/>
              </a:rPr>
              <a:t>understand and analyze emotions </a:t>
            </a:r>
            <a:r>
              <a:rPr lang="en-US" sz="1200" b="0" i="0" dirty="0">
                <a:solidFill>
                  <a:srgbClr val="374151"/>
                </a:solidFill>
                <a:effectLst/>
                <a:latin typeface="Söhne"/>
              </a:rPr>
              <a:t>in two entities who are </a:t>
            </a:r>
            <a:r>
              <a:rPr lang="en-US" sz="1200" b="1" i="0" dirty="0">
                <a:solidFill>
                  <a:srgbClr val="374151"/>
                </a:solidFill>
                <a:effectLst/>
                <a:latin typeface="Söhne"/>
              </a:rPr>
              <a:t>interacting.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dirty="0">
                <a:solidFill>
                  <a:srgbClr val="374151"/>
                </a:solidFill>
                <a:effectLst/>
                <a:latin typeface="Söhne"/>
              </a:rPr>
              <a:t>Automate </a:t>
            </a:r>
            <a:r>
              <a:rPr lang="en-US" sz="1200" b="0" i="0" dirty="0">
                <a:solidFill>
                  <a:srgbClr val="374151"/>
                </a:solidFill>
                <a:effectLst/>
                <a:latin typeface="Söhne"/>
              </a:rPr>
              <a:t>affect analysis to</a:t>
            </a:r>
            <a:r>
              <a:rPr lang="en-US" sz="1200" b="1" i="0" dirty="0">
                <a:solidFill>
                  <a:srgbClr val="374151"/>
                </a:solidFill>
                <a:effectLst/>
                <a:latin typeface="Söhne"/>
              </a:rPr>
              <a:t> integrate with virtual agent </a:t>
            </a:r>
            <a:r>
              <a:rPr lang="en-US" sz="1200" b="0" i="0" dirty="0">
                <a:solidFill>
                  <a:srgbClr val="374151"/>
                </a:solidFill>
                <a:effectLst/>
                <a:latin typeface="Söhne"/>
              </a:rPr>
              <a:t>with interacting with a human to generate</a:t>
            </a:r>
            <a:r>
              <a:rPr lang="en-US" sz="1200" b="1" i="0" dirty="0">
                <a:solidFill>
                  <a:srgbClr val="374151"/>
                </a:solidFill>
                <a:effectLst/>
                <a:latin typeface="Söhne"/>
              </a:rPr>
              <a:t> better adaptive responses </a:t>
            </a:r>
            <a:r>
              <a:rPr lang="en-US" sz="1200" b="0" i="0" dirty="0">
                <a:solidFill>
                  <a:srgbClr val="374151"/>
                </a:solidFill>
                <a:effectLst/>
                <a:latin typeface="Söhne"/>
              </a:rPr>
              <a:t>for </a:t>
            </a:r>
            <a:r>
              <a:rPr lang="en-US" sz="1200" b="1" i="0" dirty="0">
                <a:solidFill>
                  <a:srgbClr val="374151"/>
                </a:solidFill>
                <a:effectLst/>
                <a:latin typeface="Söhne"/>
              </a:rPr>
              <a:t>effective interactions.</a:t>
            </a:r>
            <a:endParaRPr lang="en-US" sz="1200" b="0" i="0" dirty="0">
              <a:solidFill>
                <a:srgbClr val="374151"/>
              </a:solidFill>
              <a:effectLst/>
              <a:latin typeface="Söhne"/>
            </a:endParaRPr>
          </a:p>
        </p:txBody>
      </p:sp>
      <p:sp>
        <p:nvSpPr>
          <p:cNvPr id="4" name="Slide Number Placeholder 3"/>
          <p:cNvSpPr>
            <a:spLocks noGrp="1"/>
          </p:cNvSpPr>
          <p:nvPr>
            <p:ph type="sldNum" sz="quarter" idx="5"/>
          </p:nvPr>
        </p:nvSpPr>
        <p:spPr/>
        <p:txBody>
          <a:bodyPr/>
          <a:lstStyle/>
          <a:p>
            <a:fld id="{10F9F347-DBD5-4D4E-8427-B7D3CF4E58D1}" type="slidenum">
              <a:rPr lang="en-IN" smtClean="0"/>
              <a:t>1</a:t>
            </a:fld>
            <a:endParaRPr lang="en-IN"/>
          </a:p>
        </p:txBody>
      </p:sp>
    </p:spTree>
    <p:extLst>
      <p:ext uri="{BB962C8B-B14F-4D97-AF65-F5344CB8AC3E}">
        <p14:creationId xmlns:p14="http://schemas.microsoft.com/office/powerpoint/2010/main" val="2276228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7F9FD4-FA63-FBEA-DA8F-D45BFA14C2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1CD086-D126-AA23-8E4F-3CAFE94E95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2D8D55-DC04-08FE-1609-3E3CE0385F0D}"/>
              </a:ext>
            </a:extLst>
          </p:cNvPr>
          <p:cNvSpPr>
            <a:spLocks noGrp="1"/>
          </p:cNvSpPr>
          <p:nvPr>
            <p:ph type="body" idx="1"/>
          </p:nvPr>
        </p:nvSpPr>
        <p:spPr/>
        <p:txBody>
          <a:bodyPr/>
          <a:lstStyle/>
          <a:p>
            <a:r>
              <a:rPr lang="en-IN" b="0" i="0" dirty="0">
                <a:solidFill>
                  <a:srgbClr val="374151"/>
                </a:solidFill>
                <a:effectLst/>
                <a:latin typeface="Söhne"/>
              </a:rPr>
              <a:t>Architecture in short for further reference</a:t>
            </a:r>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A6890054-BCFB-F463-A85C-52A406A39A40}"/>
              </a:ext>
            </a:extLst>
          </p:cNvPr>
          <p:cNvSpPr>
            <a:spLocks noGrp="1"/>
          </p:cNvSpPr>
          <p:nvPr>
            <p:ph type="sldNum" sz="quarter" idx="5"/>
          </p:nvPr>
        </p:nvSpPr>
        <p:spPr/>
        <p:txBody>
          <a:bodyPr/>
          <a:lstStyle/>
          <a:p>
            <a:fld id="{10F9F347-DBD5-4D4E-8427-B7D3CF4E58D1}" type="slidenum">
              <a:rPr lang="en-IN" smtClean="0"/>
              <a:t>10</a:t>
            </a:fld>
            <a:endParaRPr lang="en-IN"/>
          </a:p>
        </p:txBody>
      </p:sp>
    </p:spTree>
    <p:extLst>
      <p:ext uri="{BB962C8B-B14F-4D97-AF65-F5344CB8AC3E}">
        <p14:creationId xmlns:p14="http://schemas.microsoft.com/office/powerpoint/2010/main" val="23825631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398CC6-2825-AE28-8197-02D633D331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7FECE9-029D-D82C-940F-F46F0250F2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26D8BC-6A83-359D-F152-9B47CA9C7013}"/>
              </a:ext>
            </a:extLst>
          </p:cNvPr>
          <p:cNvSpPr>
            <a:spLocks noGrp="1"/>
          </p:cNvSpPr>
          <p:nvPr>
            <p:ph type="body" idx="1"/>
          </p:nvPr>
        </p:nvSpPr>
        <p:spPr/>
        <p:txBody>
          <a:bodyPr/>
          <a:lstStyle/>
          <a:p>
            <a:r>
              <a:rPr lang="en-IN" sz="1200" b="0" i="0" kern="1200" dirty="0">
                <a:solidFill>
                  <a:srgbClr val="374151"/>
                </a:solidFill>
                <a:effectLst/>
                <a:latin typeface="Söhne"/>
                <a:ea typeface="+mn-ea"/>
                <a:cs typeface="+mn-cs"/>
              </a:rPr>
              <a:t>Range 2 accuracy - +-2 of actual value</a:t>
            </a:r>
          </a:p>
          <a:p>
            <a:r>
              <a:rPr lang="en-IN" sz="1200" b="0" i="0" kern="1200" dirty="0">
                <a:solidFill>
                  <a:srgbClr val="374151"/>
                </a:solidFill>
                <a:effectLst/>
                <a:latin typeface="Söhne"/>
                <a:ea typeface="+mn-ea"/>
                <a:cs typeface="+mn-cs"/>
              </a:rPr>
              <a:t>Gives a good estimate across various situations </a:t>
            </a:r>
          </a:p>
          <a:p>
            <a:r>
              <a:rPr lang="en-IN" sz="1200" b="0" i="0" kern="1200" dirty="0">
                <a:solidFill>
                  <a:srgbClr val="374151"/>
                </a:solidFill>
                <a:effectLst/>
                <a:latin typeface="Söhne"/>
                <a:ea typeface="+mn-ea"/>
                <a:cs typeface="+mn-cs"/>
              </a:rPr>
              <a:t>Shows that predicted value is closer to actual value</a:t>
            </a:r>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CCFA7771-E3AF-CFE8-E64C-F141177A7CED}"/>
              </a:ext>
            </a:extLst>
          </p:cNvPr>
          <p:cNvSpPr>
            <a:spLocks noGrp="1"/>
          </p:cNvSpPr>
          <p:nvPr>
            <p:ph type="sldNum" sz="quarter" idx="5"/>
          </p:nvPr>
        </p:nvSpPr>
        <p:spPr/>
        <p:txBody>
          <a:bodyPr/>
          <a:lstStyle/>
          <a:p>
            <a:fld id="{10F9F347-DBD5-4D4E-8427-B7D3CF4E58D1}" type="slidenum">
              <a:rPr lang="en-IN" smtClean="0"/>
              <a:t>11</a:t>
            </a:fld>
            <a:endParaRPr lang="en-IN"/>
          </a:p>
        </p:txBody>
      </p:sp>
    </p:spTree>
    <p:extLst>
      <p:ext uri="{BB962C8B-B14F-4D97-AF65-F5344CB8AC3E}">
        <p14:creationId xmlns:p14="http://schemas.microsoft.com/office/powerpoint/2010/main" val="2705439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88B64A-ECB0-E577-63BC-205BDBAB21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D2A6E6-1DF2-EE61-1734-858C442972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395DCC-B719-AE4B-5B41-A1C908C5AE6F}"/>
              </a:ext>
            </a:extLst>
          </p:cNvPr>
          <p:cNvSpPr>
            <a:spLocks noGrp="1"/>
          </p:cNvSpPr>
          <p:nvPr>
            <p:ph type="body" idx="1"/>
          </p:nvPr>
        </p:nvSpPr>
        <p:spPr/>
        <p:txBody>
          <a:bodyPr/>
          <a:lstStyle/>
          <a:p>
            <a:r>
              <a:rPr lang="en-IN" sz="1200" b="0" i="0" kern="1200" dirty="0">
                <a:solidFill>
                  <a:srgbClr val="374151"/>
                </a:solidFill>
                <a:effectLst/>
                <a:latin typeface="Söhne"/>
                <a:ea typeface="+mn-ea"/>
                <a:cs typeface="+mn-cs"/>
              </a:rPr>
              <a:t>Sliding Window frame: does not </a:t>
            </a:r>
            <a:r>
              <a:rPr lang="en-US" dirty="0"/>
              <a:t>align well with emotional changes.</a:t>
            </a:r>
          </a:p>
          <a:p>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6364D8E1-A93B-7B7E-1817-6C245836F6B4}"/>
              </a:ext>
            </a:extLst>
          </p:cNvPr>
          <p:cNvSpPr>
            <a:spLocks noGrp="1"/>
          </p:cNvSpPr>
          <p:nvPr>
            <p:ph type="sldNum" sz="quarter" idx="5"/>
          </p:nvPr>
        </p:nvSpPr>
        <p:spPr/>
        <p:txBody>
          <a:bodyPr/>
          <a:lstStyle/>
          <a:p>
            <a:fld id="{10F9F347-DBD5-4D4E-8427-B7D3CF4E58D1}" type="slidenum">
              <a:rPr lang="en-IN" smtClean="0"/>
              <a:t>12</a:t>
            </a:fld>
            <a:endParaRPr lang="en-IN"/>
          </a:p>
        </p:txBody>
      </p:sp>
    </p:spTree>
    <p:extLst>
      <p:ext uri="{BB962C8B-B14F-4D97-AF65-F5344CB8AC3E}">
        <p14:creationId xmlns:p14="http://schemas.microsoft.com/office/powerpoint/2010/main" val="20759985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F21B82-6E57-E2D3-C371-7D0BA87850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B65837-B51B-6A90-D40F-B4850B1C40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34FB63-0C24-12F3-C2AC-42AB34F37554}"/>
              </a:ext>
            </a:extLst>
          </p:cNvPr>
          <p:cNvSpPr>
            <a:spLocks noGrp="1"/>
          </p:cNvSpPr>
          <p:nvPr>
            <p:ph type="body" idx="1"/>
          </p:nvPr>
        </p:nvSpPr>
        <p:spPr/>
        <p:txBody>
          <a:bodyPr/>
          <a:lstStyle/>
          <a:p>
            <a:r>
              <a:rPr lang="en-US" sz="1200" b="0" i="0" kern="1200" dirty="0">
                <a:solidFill>
                  <a:srgbClr val="374151"/>
                </a:solidFill>
                <a:effectLst/>
                <a:latin typeface="Söhne"/>
                <a:ea typeface="+mn-ea"/>
                <a:cs typeface="+mn-cs"/>
              </a:rPr>
              <a:t>D</a:t>
            </a:r>
            <a:r>
              <a:rPr lang="en-IN" sz="1200" b="0" i="0" kern="1200" dirty="0" err="1">
                <a:solidFill>
                  <a:srgbClr val="374151"/>
                </a:solidFill>
                <a:effectLst/>
                <a:latin typeface="Söhne"/>
                <a:ea typeface="+mn-ea"/>
                <a:cs typeface="+mn-cs"/>
              </a:rPr>
              <a:t>ata</a:t>
            </a:r>
            <a:r>
              <a:rPr lang="en-IN" sz="1200" b="0" i="0" kern="1200" dirty="0">
                <a:solidFill>
                  <a:srgbClr val="374151"/>
                </a:solidFill>
                <a:effectLst/>
                <a:latin typeface="Söhne"/>
                <a:ea typeface="+mn-ea"/>
                <a:cs typeface="+mn-cs"/>
              </a:rPr>
              <a:t> preprocessing before we input to the video model. </a:t>
            </a:r>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0672469F-D47B-BEE8-E9B9-F0277E9EF394}"/>
              </a:ext>
            </a:extLst>
          </p:cNvPr>
          <p:cNvSpPr>
            <a:spLocks noGrp="1"/>
          </p:cNvSpPr>
          <p:nvPr>
            <p:ph type="sldNum" sz="quarter" idx="5"/>
          </p:nvPr>
        </p:nvSpPr>
        <p:spPr/>
        <p:txBody>
          <a:bodyPr/>
          <a:lstStyle/>
          <a:p>
            <a:fld id="{10F9F347-DBD5-4D4E-8427-B7D3CF4E58D1}" type="slidenum">
              <a:rPr lang="en-IN" smtClean="0"/>
              <a:t>13</a:t>
            </a:fld>
            <a:endParaRPr lang="en-IN"/>
          </a:p>
        </p:txBody>
      </p:sp>
    </p:spTree>
    <p:extLst>
      <p:ext uri="{BB962C8B-B14F-4D97-AF65-F5344CB8AC3E}">
        <p14:creationId xmlns:p14="http://schemas.microsoft.com/office/powerpoint/2010/main" val="4252356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F21B82-6E57-E2D3-C371-7D0BA87850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B65837-B51B-6A90-D40F-B4850B1C40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34FB63-0C24-12F3-C2AC-42AB34F37554}"/>
              </a:ext>
            </a:extLst>
          </p:cNvPr>
          <p:cNvSpPr>
            <a:spLocks noGrp="1"/>
          </p:cNvSpPr>
          <p:nvPr>
            <p:ph type="body" idx="1"/>
          </p:nvPr>
        </p:nvSpPr>
        <p:spPr/>
        <p:txBody>
          <a:bodyPr/>
          <a:lstStyle/>
          <a:p>
            <a:r>
              <a:rPr lang="en-US" sz="1200" b="0" i="0" kern="1200" dirty="0">
                <a:solidFill>
                  <a:srgbClr val="374151"/>
                </a:solidFill>
                <a:effectLst/>
                <a:latin typeface="Söhne"/>
                <a:ea typeface="+mn-ea"/>
                <a:cs typeface="+mn-cs"/>
              </a:rPr>
              <a:t>Attention- </a:t>
            </a:r>
            <a:r>
              <a:rPr lang="en-US" b="0" i="0" dirty="0">
                <a:solidFill>
                  <a:srgbClr val="0D0D0D"/>
                </a:solidFill>
                <a:effectLst/>
                <a:latin typeface="ui-sans-serif"/>
              </a:rPr>
              <a:t>focuses on the most relevant parts of input data</a:t>
            </a:r>
          </a:p>
          <a:p>
            <a:r>
              <a:rPr lang="en-US" sz="1200" b="0" i="0" kern="1200" dirty="0" err="1">
                <a:solidFill>
                  <a:srgbClr val="0D0D0D"/>
                </a:solidFill>
                <a:effectLst/>
                <a:latin typeface="ui-sans-serif"/>
                <a:ea typeface="+mn-ea"/>
                <a:cs typeface="+mn-cs"/>
              </a:rPr>
              <a:t>Multihead</a:t>
            </a:r>
            <a:r>
              <a:rPr lang="en-US" sz="1200" b="0" i="0" kern="1200" dirty="0">
                <a:solidFill>
                  <a:srgbClr val="0D0D0D"/>
                </a:solidFill>
                <a:effectLst/>
                <a:latin typeface="ui-sans-serif"/>
                <a:ea typeface="+mn-ea"/>
                <a:cs typeface="+mn-cs"/>
              </a:rPr>
              <a:t> attention- relevant info from </a:t>
            </a:r>
            <a:r>
              <a:rPr lang="en-US" sz="1200" b="0" i="0" kern="1200" dirty="0" err="1">
                <a:solidFill>
                  <a:srgbClr val="0D0D0D"/>
                </a:solidFill>
                <a:effectLst/>
                <a:latin typeface="ui-sans-serif"/>
                <a:ea typeface="+mn-ea"/>
                <a:cs typeface="+mn-cs"/>
              </a:rPr>
              <a:t>spacial</a:t>
            </a:r>
            <a:r>
              <a:rPr lang="en-US" sz="1200" b="0" i="0" kern="1200" dirty="0">
                <a:solidFill>
                  <a:srgbClr val="0D0D0D"/>
                </a:solidFill>
                <a:effectLst/>
                <a:latin typeface="ui-sans-serif"/>
                <a:ea typeface="+mn-ea"/>
                <a:cs typeface="+mn-cs"/>
              </a:rPr>
              <a:t> and temporal cues enabling parallel processing</a:t>
            </a:r>
          </a:p>
          <a:p>
            <a:r>
              <a:rPr lang="en-US" sz="1200" b="0" i="0" kern="1200" dirty="0">
                <a:solidFill>
                  <a:srgbClr val="0D0D0D"/>
                </a:solidFill>
                <a:effectLst/>
                <a:latin typeface="ui-sans-serif"/>
                <a:ea typeface="+mn-ea"/>
                <a:cs typeface="+mn-cs"/>
              </a:rPr>
              <a:t>LN- </a:t>
            </a:r>
            <a:r>
              <a:rPr lang="en-IN" dirty="0"/>
              <a:t>efficient learning across layers</a:t>
            </a:r>
            <a:r>
              <a:rPr lang="en-US" sz="1200" b="0" i="0" kern="1200" dirty="0">
                <a:solidFill>
                  <a:srgbClr val="0D0D0D"/>
                </a:solidFill>
                <a:effectLst/>
                <a:latin typeface="ui-sans-serif"/>
                <a:ea typeface="+mn-ea"/>
                <a:cs typeface="+mn-cs"/>
              </a:rPr>
              <a:t> by </a:t>
            </a:r>
            <a:r>
              <a:rPr lang="en-US" dirty="0"/>
              <a:t>stabilizing the flow and keeping the network balanced</a:t>
            </a:r>
          </a:p>
          <a:p>
            <a:r>
              <a:rPr lang="en-US" sz="1200" b="0" i="0" kern="1200" dirty="0">
                <a:solidFill>
                  <a:srgbClr val="0D0D0D"/>
                </a:solidFill>
                <a:effectLst/>
                <a:latin typeface="ui-sans-serif"/>
                <a:ea typeface="+mn-ea"/>
                <a:cs typeface="+mn-cs"/>
              </a:rPr>
              <a:t>Residual connections- retains </a:t>
            </a:r>
            <a:r>
              <a:rPr lang="en-US" dirty="0"/>
              <a:t>original information while integrating new patterns learned in each layer</a:t>
            </a:r>
          </a:p>
          <a:p>
            <a:endParaRPr lang="en-US" sz="1200" b="0" i="0" kern="1200" dirty="0">
              <a:solidFill>
                <a:srgbClr val="0D0D0D"/>
              </a:solidFill>
              <a:effectLst/>
              <a:latin typeface="ui-sans-serif"/>
              <a:ea typeface="+mn-ea"/>
              <a:cs typeface="+mn-cs"/>
            </a:endParaRPr>
          </a:p>
          <a:p>
            <a:r>
              <a:rPr lang="en-US" sz="1200" b="0" i="0" kern="1200" dirty="0">
                <a:solidFill>
                  <a:srgbClr val="374151"/>
                </a:solidFill>
                <a:effectLst/>
                <a:latin typeface="Söhne"/>
                <a:ea typeface="+mn-ea"/>
                <a:cs typeface="+mn-cs"/>
              </a:rPr>
              <a:t> </a:t>
            </a:r>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0672469F-D47B-BEE8-E9B9-F0277E9EF394}"/>
              </a:ext>
            </a:extLst>
          </p:cNvPr>
          <p:cNvSpPr>
            <a:spLocks noGrp="1"/>
          </p:cNvSpPr>
          <p:nvPr>
            <p:ph type="sldNum" sz="quarter" idx="5"/>
          </p:nvPr>
        </p:nvSpPr>
        <p:spPr/>
        <p:txBody>
          <a:bodyPr/>
          <a:lstStyle/>
          <a:p>
            <a:fld id="{10F9F347-DBD5-4D4E-8427-B7D3CF4E58D1}" type="slidenum">
              <a:rPr lang="en-IN" smtClean="0"/>
              <a:t>14</a:t>
            </a:fld>
            <a:endParaRPr lang="en-IN"/>
          </a:p>
        </p:txBody>
      </p:sp>
    </p:spTree>
    <p:extLst>
      <p:ext uri="{BB962C8B-B14F-4D97-AF65-F5344CB8AC3E}">
        <p14:creationId xmlns:p14="http://schemas.microsoft.com/office/powerpoint/2010/main" val="3431909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BA86A9-F5FB-2757-6708-5EF29712C4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8F26D3-0020-8B20-754C-130F955EA9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579A81-E2DE-8F45-81FE-7DE80A9FF00F}"/>
              </a:ext>
            </a:extLst>
          </p:cNvPr>
          <p:cNvSpPr>
            <a:spLocks noGrp="1"/>
          </p:cNvSpPr>
          <p:nvPr>
            <p:ph type="body" idx="1"/>
          </p:nvPr>
        </p:nvSpPr>
        <p:spPr/>
        <p:txBody>
          <a:bodyPr/>
          <a:lstStyle/>
          <a:p>
            <a:r>
              <a:rPr lang="en-IN" b="0" i="0" dirty="0">
                <a:solidFill>
                  <a:srgbClr val="374151"/>
                </a:solidFill>
                <a:effectLst/>
                <a:latin typeface="Söhne"/>
              </a:rPr>
              <a:t>Layers of the model already have learned high-level patterns from videos(colour, edges, shapes) and we need to tweak the latter layers only for recognising patterns specific to our use-case.</a:t>
            </a:r>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BDBC5FD2-F2CC-24E3-CB3E-D43641490DE3}"/>
              </a:ext>
            </a:extLst>
          </p:cNvPr>
          <p:cNvSpPr>
            <a:spLocks noGrp="1"/>
          </p:cNvSpPr>
          <p:nvPr>
            <p:ph type="sldNum" sz="quarter" idx="5"/>
          </p:nvPr>
        </p:nvSpPr>
        <p:spPr/>
        <p:txBody>
          <a:bodyPr/>
          <a:lstStyle/>
          <a:p>
            <a:fld id="{10F9F347-DBD5-4D4E-8427-B7D3CF4E58D1}" type="slidenum">
              <a:rPr lang="en-IN" smtClean="0"/>
              <a:t>15</a:t>
            </a:fld>
            <a:endParaRPr lang="en-IN"/>
          </a:p>
        </p:txBody>
      </p:sp>
    </p:spTree>
    <p:extLst>
      <p:ext uri="{BB962C8B-B14F-4D97-AF65-F5344CB8AC3E}">
        <p14:creationId xmlns:p14="http://schemas.microsoft.com/office/powerpoint/2010/main" val="41837605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7E3853-207E-08B8-DA71-B1EFA45C50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0A9A9E-9C1E-F4A1-3347-6EDBD665DF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13E561-CF69-7F11-C4D7-DD484E378DA2}"/>
              </a:ext>
            </a:extLst>
          </p:cNvPr>
          <p:cNvSpPr>
            <a:spLocks noGrp="1"/>
          </p:cNvSpPr>
          <p:nvPr>
            <p:ph type="body" idx="1"/>
          </p:nvPr>
        </p:nvSpPr>
        <p:spPr/>
        <p:txBody>
          <a:bodyPr/>
          <a:lstStyle/>
          <a:p>
            <a:r>
              <a:rPr lang="en-IN" b="0" i="0" dirty="0">
                <a:solidFill>
                  <a:srgbClr val="374151"/>
                </a:solidFill>
                <a:effectLst/>
                <a:latin typeface="Söhne"/>
              </a:rPr>
              <a:t>Results showing Transfer Learning works</a:t>
            </a:r>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8CB47EA8-A3FF-6239-5363-30707CC28185}"/>
              </a:ext>
            </a:extLst>
          </p:cNvPr>
          <p:cNvSpPr>
            <a:spLocks noGrp="1"/>
          </p:cNvSpPr>
          <p:nvPr>
            <p:ph type="sldNum" sz="quarter" idx="5"/>
          </p:nvPr>
        </p:nvSpPr>
        <p:spPr/>
        <p:txBody>
          <a:bodyPr/>
          <a:lstStyle/>
          <a:p>
            <a:fld id="{10F9F347-DBD5-4D4E-8427-B7D3CF4E58D1}" type="slidenum">
              <a:rPr lang="en-IN" smtClean="0"/>
              <a:t>16</a:t>
            </a:fld>
            <a:endParaRPr lang="en-IN"/>
          </a:p>
        </p:txBody>
      </p:sp>
    </p:spTree>
    <p:extLst>
      <p:ext uri="{BB962C8B-B14F-4D97-AF65-F5344CB8AC3E}">
        <p14:creationId xmlns:p14="http://schemas.microsoft.com/office/powerpoint/2010/main" val="14149432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5B9CA3-89C5-75F4-D685-3648980781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A974A1-15AE-3FE7-D1BD-7E0455551A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B98ACC-0B08-1293-FFDD-840ECECCA770}"/>
              </a:ext>
            </a:extLst>
          </p:cNvPr>
          <p:cNvSpPr>
            <a:spLocks noGrp="1"/>
          </p:cNvSpPr>
          <p:nvPr>
            <p:ph type="body" idx="1"/>
          </p:nvPr>
        </p:nvSpPr>
        <p:spPr/>
        <p:txBody>
          <a:bodyPr/>
          <a:lstStyle/>
          <a:p>
            <a:r>
              <a:rPr lang="en-US" sz="1200" b="0" i="0" kern="1200" dirty="0">
                <a:solidFill>
                  <a:srgbClr val="374151"/>
                </a:solidFill>
                <a:effectLst/>
                <a:latin typeface="Söhne"/>
                <a:ea typeface="+mn-ea"/>
                <a:cs typeface="+mn-cs"/>
              </a:rPr>
              <a:t>Inputs are Wave files with 16KHz sample rate</a:t>
            </a:r>
          </a:p>
          <a:p>
            <a:r>
              <a:rPr lang="en-US" sz="1200" b="0" i="0" kern="1200" dirty="0">
                <a:solidFill>
                  <a:srgbClr val="374151"/>
                </a:solidFill>
                <a:effectLst/>
                <a:latin typeface="Söhne"/>
                <a:ea typeface="+mn-ea"/>
                <a:cs typeface="+mn-cs"/>
              </a:rPr>
              <a:t>Different model architectures experimented with</a:t>
            </a:r>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E95A1C41-612D-E249-87CE-F4DC3D4482ED}"/>
              </a:ext>
            </a:extLst>
          </p:cNvPr>
          <p:cNvSpPr>
            <a:spLocks noGrp="1"/>
          </p:cNvSpPr>
          <p:nvPr>
            <p:ph type="sldNum" sz="quarter" idx="5"/>
          </p:nvPr>
        </p:nvSpPr>
        <p:spPr/>
        <p:txBody>
          <a:bodyPr/>
          <a:lstStyle/>
          <a:p>
            <a:fld id="{10F9F347-DBD5-4D4E-8427-B7D3CF4E58D1}" type="slidenum">
              <a:rPr lang="en-IN" smtClean="0"/>
              <a:t>17</a:t>
            </a:fld>
            <a:endParaRPr lang="en-IN"/>
          </a:p>
        </p:txBody>
      </p:sp>
    </p:spTree>
    <p:extLst>
      <p:ext uri="{BB962C8B-B14F-4D97-AF65-F5344CB8AC3E}">
        <p14:creationId xmlns:p14="http://schemas.microsoft.com/office/powerpoint/2010/main" val="13561161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2769D0-2CEC-B90C-F8DC-B82A4FC676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FB0283-1BFB-49CC-D441-829AEA036B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745D34-2D7D-7657-9954-FA5E70AFD5A6}"/>
              </a:ext>
            </a:extLst>
          </p:cNvPr>
          <p:cNvSpPr>
            <a:spLocks noGrp="1"/>
          </p:cNvSpPr>
          <p:nvPr>
            <p:ph type="body" idx="1"/>
          </p:nvPr>
        </p:nvSpPr>
        <p:spPr/>
        <p:txBody>
          <a:bodyPr/>
          <a:lstStyle/>
          <a:p>
            <a:r>
              <a:rPr lang="en-IN" b="0" i="0" dirty="0">
                <a:solidFill>
                  <a:srgbClr val="374151"/>
                </a:solidFill>
                <a:effectLst/>
                <a:latin typeface="Söhne"/>
              </a:rPr>
              <a:t>Results showing Transfer Learning works</a:t>
            </a:r>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4BDCF853-927C-9B75-C69F-E7F95DC5B30D}"/>
              </a:ext>
            </a:extLst>
          </p:cNvPr>
          <p:cNvSpPr>
            <a:spLocks noGrp="1"/>
          </p:cNvSpPr>
          <p:nvPr>
            <p:ph type="sldNum" sz="quarter" idx="5"/>
          </p:nvPr>
        </p:nvSpPr>
        <p:spPr/>
        <p:txBody>
          <a:bodyPr/>
          <a:lstStyle/>
          <a:p>
            <a:fld id="{10F9F347-DBD5-4D4E-8427-B7D3CF4E58D1}" type="slidenum">
              <a:rPr lang="en-IN" smtClean="0"/>
              <a:t>18</a:t>
            </a:fld>
            <a:endParaRPr lang="en-IN"/>
          </a:p>
        </p:txBody>
      </p:sp>
    </p:spTree>
    <p:extLst>
      <p:ext uri="{BB962C8B-B14F-4D97-AF65-F5344CB8AC3E}">
        <p14:creationId xmlns:p14="http://schemas.microsoft.com/office/powerpoint/2010/main" val="15822998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71EAF3-19E2-A38F-D5B7-C8AD09B639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DBF6F7-15AB-D984-F755-895D93370D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4A86F6-183F-D385-7FDD-63DF14AF7418}"/>
              </a:ext>
            </a:extLst>
          </p:cNvPr>
          <p:cNvSpPr>
            <a:spLocks noGrp="1"/>
          </p:cNvSpPr>
          <p:nvPr>
            <p:ph type="body" idx="1"/>
          </p:nvPr>
        </p:nvSpPr>
        <p:spPr/>
        <p:txBody>
          <a:bodyPr/>
          <a:lstStyle/>
          <a:p>
            <a:r>
              <a:rPr lang="en-US" sz="1200" b="0" i="0" kern="1200" dirty="0" err="1">
                <a:solidFill>
                  <a:srgbClr val="374151"/>
                </a:solidFill>
                <a:effectLst/>
                <a:latin typeface="Söhne"/>
                <a:ea typeface="+mn-ea"/>
                <a:cs typeface="+mn-cs"/>
              </a:rPr>
              <a:t>CrossModalAtt</a:t>
            </a:r>
            <a:r>
              <a:rPr lang="en-US" sz="1200" b="0" i="0" kern="1200" dirty="0">
                <a:solidFill>
                  <a:srgbClr val="374151"/>
                </a:solidFill>
                <a:effectLst/>
                <a:latin typeface="Söhne"/>
                <a:ea typeface="+mn-ea"/>
                <a:cs typeface="+mn-cs"/>
              </a:rPr>
              <a:t> - </a:t>
            </a:r>
            <a:r>
              <a:rPr lang="en-US" b="0" i="0" dirty="0">
                <a:solidFill>
                  <a:srgbClr val="0D0D0D"/>
                </a:solidFill>
                <a:effectLst/>
                <a:latin typeface="ui-sans-serif"/>
              </a:rPr>
              <a:t>assigns attention weights to elements in one modality based on their relationship to elements in the other modality. E.g. model learns how Lip movements relate to speech sounds. Fails to learn temporal features. </a:t>
            </a:r>
          </a:p>
          <a:p>
            <a:r>
              <a:rPr lang="en-US" b="0" i="0" dirty="0">
                <a:solidFill>
                  <a:srgbClr val="0D0D0D"/>
                </a:solidFill>
                <a:effectLst/>
                <a:latin typeface="ui-sans-serif"/>
              </a:rPr>
              <a:t>RNN-LSTM – used for learning special and temporal patterns but become very compute heavy especially for </a:t>
            </a:r>
            <a:r>
              <a:rPr lang="en-IN" b="1" i="0" dirty="0">
                <a:solidFill>
                  <a:srgbClr val="0D0D0D"/>
                </a:solidFill>
                <a:effectLst/>
                <a:latin typeface="ui-sans-serif"/>
              </a:rPr>
              <a:t>parallel processing</a:t>
            </a:r>
            <a:r>
              <a:rPr lang="en-IN" b="0" i="0" dirty="0">
                <a:solidFill>
                  <a:srgbClr val="0D0D0D"/>
                </a:solidFill>
                <a:effectLst/>
                <a:latin typeface="ui-sans-serif"/>
              </a:rPr>
              <a:t> and handling </a:t>
            </a:r>
            <a:r>
              <a:rPr lang="en-IN" b="1" i="0" dirty="0">
                <a:solidFill>
                  <a:srgbClr val="0D0D0D"/>
                </a:solidFill>
                <a:effectLst/>
                <a:latin typeface="ui-sans-serif"/>
              </a:rPr>
              <a:t>long-range dependencies.</a:t>
            </a:r>
          </a:p>
          <a:p>
            <a:r>
              <a:rPr lang="en-IN" b="0" i="0" dirty="0">
                <a:solidFill>
                  <a:srgbClr val="0D0D0D"/>
                </a:solidFill>
                <a:effectLst/>
                <a:latin typeface="ui-sans-serif"/>
              </a:rPr>
              <a:t>Transformers – </a:t>
            </a:r>
            <a:r>
              <a:rPr lang="en-IN" b="0" i="0" dirty="0" err="1">
                <a:solidFill>
                  <a:srgbClr val="0D0D0D"/>
                </a:solidFill>
                <a:effectLst/>
                <a:latin typeface="ui-sans-serif"/>
              </a:rPr>
              <a:t>multihead</a:t>
            </a:r>
            <a:r>
              <a:rPr lang="en-IN" b="0" i="0" dirty="0">
                <a:solidFill>
                  <a:srgbClr val="0D0D0D"/>
                </a:solidFill>
                <a:effectLst/>
                <a:latin typeface="ui-sans-serif"/>
              </a:rPr>
              <a:t> </a:t>
            </a:r>
            <a:r>
              <a:rPr lang="en-IN" b="0" i="0" dirty="0" err="1">
                <a:solidFill>
                  <a:srgbClr val="0D0D0D"/>
                </a:solidFill>
                <a:effectLst/>
                <a:latin typeface="ui-sans-serif"/>
              </a:rPr>
              <a:t>att</a:t>
            </a:r>
            <a:r>
              <a:rPr lang="en-IN" b="0" i="0" dirty="0">
                <a:solidFill>
                  <a:srgbClr val="0D0D0D"/>
                </a:solidFill>
                <a:effectLst/>
                <a:latin typeface="ui-sans-serif"/>
              </a:rPr>
              <a:t> for parallel processing with benefits of attention mechanisms, along with FFN and LN.</a:t>
            </a:r>
          </a:p>
          <a:p>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92DA12B2-A5CC-6D07-845B-65C0BBE4D5EC}"/>
              </a:ext>
            </a:extLst>
          </p:cNvPr>
          <p:cNvSpPr>
            <a:spLocks noGrp="1"/>
          </p:cNvSpPr>
          <p:nvPr>
            <p:ph type="sldNum" sz="quarter" idx="5"/>
          </p:nvPr>
        </p:nvSpPr>
        <p:spPr/>
        <p:txBody>
          <a:bodyPr/>
          <a:lstStyle/>
          <a:p>
            <a:fld id="{10F9F347-DBD5-4D4E-8427-B7D3CF4E58D1}" type="slidenum">
              <a:rPr lang="en-IN" smtClean="0"/>
              <a:t>19</a:t>
            </a:fld>
            <a:endParaRPr lang="en-IN"/>
          </a:p>
        </p:txBody>
      </p:sp>
    </p:spTree>
    <p:extLst>
      <p:ext uri="{BB962C8B-B14F-4D97-AF65-F5344CB8AC3E}">
        <p14:creationId xmlns:p14="http://schemas.microsoft.com/office/powerpoint/2010/main" val="858349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Dive into Motivation for thesis.</a:t>
            </a:r>
          </a:p>
          <a:p>
            <a:pPr marL="0" marR="0" lvl="0" indent="0" algn="l" defTabSz="914400" rtl="0" eaLnBrk="1" fontAlgn="auto" latinLnBrk="0" hangingPunct="1">
              <a:lnSpc>
                <a:spcPct val="100000"/>
              </a:lnSpc>
              <a:spcBef>
                <a:spcPts val="0"/>
              </a:spcBef>
              <a:spcAft>
                <a:spcPts val="0"/>
              </a:spcAft>
              <a:buClrTx/>
              <a:buSzTx/>
              <a:buFontTx/>
              <a:buNone/>
              <a:tabLst/>
              <a:defRPr/>
            </a:pPr>
            <a:r>
              <a:rPr lang="en-IN" dirty="0" err="1"/>
              <a:t>Img</a:t>
            </a:r>
            <a:r>
              <a:rPr lang="en-IN" dirty="0"/>
              <a:t> shows emotions can be Understood using socials.</a:t>
            </a:r>
          </a:p>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We want a system that encapsulates every emotion, therefore PAD model.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P-</a:t>
            </a:r>
            <a:r>
              <a:rPr lang="en-US" dirty="0"/>
              <a:t>degree of pleasantness or unpleasantness an individual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a:t>
            </a:r>
            <a:r>
              <a:rPr lang="en-IN" dirty="0"/>
              <a:t>intensity of excitement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D-individual’s perception of control over their environment</a:t>
            </a:r>
            <a:endParaRPr lang="en-IN" dirty="0"/>
          </a:p>
        </p:txBody>
      </p:sp>
      <p:sp>
        <p:nvSpPr>
          <p:cNvPr id="4" name="Slide Number Placeholder 3"/>
          <p:cNvSpPr>
            <a:spLocks noGrp="1"/>
          </p:cNvSpPr>
          <p:nvPr>
            <p:ph type="sldNum" sz="quarter" idx="5"/>
          </p:nvPr>
        </p:nvSpPr>
        <p:spPr/>
        <p:txBody>
          <a:bodyPr/>
          <a:lstStyle/>
          <a:p>
            <a:fld id="{10F9F347-DBD5-4D4E-8427-B7D3CF4E58D1}" type="slidenum">
              <a:rPr lang="en-IN" smtClean="0"/>
              <a:t>2</a:t>
            </a:fld>
            <a:endParaRPr lang="en-IN"/>
          </a:p>
        </p:txBody>
      </p:sp>
    </p:spTree>
    <p:extLst>
      <p:ext uri="{BB962C8B-B14F-4D97-AF65-F5344CB8AC3E}">
        <p14:creationId xmlns:p14="http://schemas.microsoft.com/office/powerpoint/2010/main" val="5769760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CD1D00-56C7-87A9-DD07-56F38EF7CC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F7DB19-07C7-0A1B-8681-281B671B06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12896E-EF47-B5E5-BE19-0E24D6B7BDAC}"/>
              </a:ext>
            </a:extLst>
          </p:cNvPr>
          <p:cNvSpPr>
            <a:spLocks noGrp="1"/>
          </p:cNvSpPr>
          <p:nvPr>
            <p:ph type="body" idx="1"/>
          </p:nvPr>
        </p:nvSpPr>
        <p:spPr/>
        <p:txBody>
          <a:bodyPr/>
          <a:lstStyle/>
          <a:p>
            <a:r>
              <a:rPr lang="en-US" sz="1200" b="0" i="0" kern="1200" dirty="0">
                <a:solidFill>
                  <a:srgbClr val="374151"/>
                </a:solidFill>
                <a:effectLst/>
                <a:latin typeface="Söhne"/>
                <a:ea typeface="+mn-ea"/>
                <a:cs typeface="+mn-cs"/>
              </a:rPr>
              <a:t>Proves that Fusion is better</a:t>
            </a:r>
          </a:p>
          <a:p>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DA6C1A7B-61C3-4D22-96A4-2E275B21D8A2}"/>
              </a:ext>
            </a:extLst>
          </p:cNvPr>
          <p:cNvSpPr>
            <a:spLocks noGrp="1"/>
          </p:cNvSpPr>
          <p:nvPr>
            <p:ph type="sldNum" sz="quarter" idx="5"/>
          </p:nvPr>
        </p:nvSpPr>
        <p:spPr/>
        <p:txBody>
          <a:bodyPr/>
          <a:lstStyle/>
          <a:p>
            <a:fld id="{10F9F347-DBD5-4D4E-8427-B7D3CF4E58D1}" type="slidenum">
              <a:rPr lang="en-IN" smtClean="0"/>
              <a:t>20</a:t>
            </a:fld>
            <a:endParaRPr lang="en-IN"/>
          </a:p>
        </p:txBody>
      </p:sp>
    </p:spTree>
    <p:extLst>
      <p:ext uri="{BB962C8B-B14F-4D97-AF65-F5344CB8AC3E}">
        <p14:creationId xmlns:p14="http://schemas.microsoft.com/office/powerpoint/2010/main" val="30789104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3E624-61B6-6F46-4EA0-777BBE113B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16D2C7-650E-4601-86C5-BAAE83F56A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EE4FDD-F144-B731-7EDC-A6C0E25A0C82}"/>
              </a:ext>
            </a:extLst>
          </p:cNvPr>
          <p:cNvSpPr>
            <a:spLocks noGrp="1"/>
          </p:cNvSpPr>
          <p:nvPr>
            <p:ph type="body" idx="1"/>
          </p:nvPr>
        </p:nvSpPr>
        <p:spPr/>
        <p:txBody>
          <a:bodyPr/>
          <a:lstStyle/>
          <a:p>
            <a:r>
              <a:rPr lang="en-IN" sz="1200" b="0" i="0" kern="1200" dirty="0">
                <a:solidFill>
                  <a:srgbClr val="374151"/>
                </a:solidFill>
                <a:effectLst/>
                <a:latin typeface="Söhne"/>
                <a:ea typeface="+mn-ea"/>
                <a:cs typeface="+mn-cs"/>
              </a:rPr>
              <a:t>Change Range 2 accuracies to percentage</a:t>
            </a:r>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BA2AA271-AE55-20C2-A1E4-5B2B9B1F5029}"/>
              </a:ext>
            </a:extLst>
          </p:cNvPr>
          <p:cNvSpPr>
            <a:spLocks noGrp="1"/>
          </p:cNvSpPr>
          <p:nvPr>
            <p:ph type="sldNum" sz="quarter" idx="5"/>
          </p:nvPr>
        </p:nvSpPr>
        <p:spPr/>
        <p:txBody>
          <a:bodyPr/>
          <a:lstStyle/>
          <a:p>
            <a:fld id="{10F9F347-DBD5-4D4E-8427-B7D3CF4E58D1}" type="slidenum">
              <a:rPr lang="en-IN" smtClean="0"/>
              <a:t>21</a:t>
            </a:fld>
            <a:endParaRPr lang="en-IN"/>
          </a:p>
        </p:txBody>
      </p:sp>
    </p:spTree>
    <p:extLst>
      <p:ext uri="{BB962C8B-B14F-4D97-AF65-F5344CB8AC3E}">
        <p14:creationId xmlns:p14="http://schemas.microsoft.com/office/powerpoint/2010/main" val="27830594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88E4F9-E78F-C58B-3F64-E312D4B404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6C90F2-0EF3-E146-0442-771D9F4FB0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0A28AF-1FFA-E61A-B76E-ACB9921DEF8C}"/>
              </a:ext>
            </a:extLst>
          </p:cNvPr>
          <p:cNvSpPr>
            <a:spLocks noGrp="1"/>
          </p:cNvSpPr>
          <p:nvPr>
            <p:ph type="body" idx="1"/>
          </p:nvPr>
        </p:nvSpPr>
        <p:spPr/>
        <p:txBody>
          <a:bodyPr/>
          <a:lstStyle/>
          <a:p>
            <a:r>
              <a:rPr lang="en-US" dirty="0"/>
              <a:t>Audio modality plays a larger role in predicting Pleasure and Arousal, likely due to vocal cues like tone, pitch, and intensity, which convey emotions such as excitement or calmness.</a:t>
            </a:r>
          </a:p>
          <a:p>
            <a:r>
              <a:rPr lang="en-US" sz="1200" kern="1200" dirty="0">
                <a:solidFill>
                  <a:schemeClr val="tx1"/>
                </a:solidFill>
                <a:latin typeface="+mn-lt"/>
                <a:ea typeface="+mn-ea"/>
                <a:cs typeface="+mn-cs"/>
              </a:rPr>
              <a:t>V</a:t>
            </a:r>
            <a:r>
              <a:rPr lang="en-US" dirty="0"/>
              <a:t>ideo modality is more influential in predicting Dominance, as visual, non-verbal cues—such as facial expressions or gestures strongly indicate confidence and control</a:t>
            </a:r>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E2A5203A-FB26-187D-364D-73D8960F5CB9}"/>
              </a:ext>
            </a:extLst>
          </p:cNvPr>
          <p:cNvSpPr>
            <a:spLocks noGrp="1"/>
          </p:cNvSpPr>
          <p:nvPr>
            <p:ph type="sldNum" sz="quarter" idx="5"/>
          </p:nvPr>
        </p:nvSpPr>
        <p:spPr/>
        <p:txBody>
          <a:bodyPr/>
          <a:lstStyle/>
          <a:p>
            <a:fld id="{10F9F347-DBD5-4D4E-8427-B7D3CF4E58D1}" type="slidenum">
              <a:rPr lang="en-IN" smtClean="0"/>
              <a:t>22</a:t>
            </a:fld>
            <a:endParaRPr lang="en-IN"/>
          </a:p>
        </p:txBody>
      </p:sp>
    </p:spTree>
    <p:extLst>
      <p:ext uri="{BB962C8B-B14F-4D97-AF65-F5344CB8AC3E}">
        <p14:creationId xmlns:p14="http://schemas.microsoft.com/office/powerpoint/2010/main" val="17349963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19475A-5C11-0C15-F489-257946B7C3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0DDB85-BDC0-4EA4-EA08-2D68DC2234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01A988-1BEF-38E9-9181-9FECFF128282}"/>
              </a:ext>
            </a:extLst>
          </p:cNvPr>
          <p:cNvSpPr>
            <a:spLocks noGrp="1"/>
          </p:cNvSpPr>
          <p:nvPr>
            <p:ph type="body" idx="1"/>
          </p:nvPr>
        </p:nvSpPr>
        <p:spPr/>
        <p:txBody>
          <a:bodyPr/>
          <a:lstStyle/>
          <a:p>
            <a:r>
              <a:rPr lang="en-IN" b="0" i="0" dirty="0">
                <a:solidFill>
                  <a:srgbClr val="374151"/>
                </a:solidFill>
                <a:effectLst/>
                <a:latin typeface="Söhne"/>
              </a:rPr>
              <a:t>Results</a:t>
            </a:r>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BF020AFE-B5DD-8FF2-D88D-1B39F1F2DB1D}"/>
              </a:ext>
            </a:extLst>
          </p:cNvPr>
          <p:cNvSpPr>
            <a:spLocks noGrp="1"/>
          </p:cNvSpPr>
          <p:nvPr>
            <p:ph type="sldNum" sz="quarter" idx="5"/>
          </p:nvPr>
        </p:nvSpPr>
        <p:spPr/>
        <p:txBody>
          <a:bodyPr/>
          <a:lstStyle/>
          <a:p>
            <a:fld id="{10F9F347-DBD5-4D4E-8427-B7D3CF4E58D1}" type="slidenum">
              <a:rPr lang="en-IN" smtClean="0"/>
              <a:t>23</a:t>
            </a:fld>
            <a:endParaRPr lang="en-IN"/>
          </a:p>
        </p:txBody>
      </p:sp>
    </p:spTree>
    <p:extLst>
      <p:ext uri="{BB962C8B-B14F-4D97-AF65-F5344CB8AC3E}">
        <p14:creationId xmlns:p14="http://schemas.microsoft.com/office/powerpoint/2010/main" val="33060532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3E8E4E-57C4-3800-0A0D-EBE002B2D5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858222-E8E2-F015-4385-0645179CE5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7172DAD-5F22-7B4C-AF9D-6B137AF9769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Further analysis on which parts of the audio-video signals contribute to the prediction can be analyzed and then replicated in a virtual agent for better responses. </a:t>
            </a:r>
          </a:p>
          <a:p>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0F72E290-A637-9F94-5FA6-603F8EC905A4}"/>
              </a:ext>
            </a:extLst>
          </p:cNvPr>
          <p:cNvSpPr>
            <a:spLocks noGrp="1"/>
          </p:cNvSpPr>
          <p:nvPr>
            <p:ph type="sldNum" sz="quarter" idx="5"/>
          </p:nvPr>
        </p:nvSpPr>
        <p:spPr/>
        <p:txBody>
          <a:bodyPr/>
          <a:lstStyle/>
          <a:p>
            <a:fld id="{10F9F347-DBD5-4D4E-8427-B7D3CF4E58D1}" type="slidenum">
              <a:rPr lang="en-IN" smtClean="0"/>
              <a:t>24</a:t>
            </a:fld>
            <a:endParaRPr lang="en-IN"/>
          </a:p>
        </p:txBody>
      </p:sp>
    </p:spTree>
    <p:extLst>
      <p:ext uri="{BB962C8B-B14F-4D97-AF65-F5344CB8AC3E}">
        <p14:creationId xmlns:p14="http://schemas.microsoft.com/office/powerpoint/2010/main" val="1571005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7094E1-42ED-1CAE-C506-64D8A66BD7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3C8680-6E74-D996-1E9D-0E45A23085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0F8B9F-599E-4270-E3EC-5607A74E55E1}"/>
              </a:ext>
            </a:extLst>
          </p:cNvPr>
          <p:cNvSpPr>
            <a:spLocks noGrp="1"/>
          </p:cNvSpPr>
          <p:nvPr>
            <p:ph type="body" idx="1"/>
          </p:nvPr>
        </p:nvSpPr>
        <p:spPr/>
        <p:txBody>
          <a:bodyPr/>
          <a:lstStyle/>
          <a:p>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E1A2400F-A076-F657-207A-C8EE07B6A7AB}"/>
              </a:ext>
            </a:extLst>
          </p:cNvPr>
          <p:cNvSpPr>
            <a:spLocks noGrp="1"/>
          </p:cNvSpPr>
          <p:nvPr>
            <p:ph type="sldNum" sz="quarter" idx="5"/>
          </p:nvPr>
        </p:nvSpPr>
        <p:spPr/>
        <p:txBody>
          <a:bodyPr/>
          <a:lstStyle/>
          <a:p>
            <a:fld id="{10F9F347-DBD5-4D4E-8427-B7D3CF4E58D1}" type="slidenum">
              <a:rPr lang="en-IN" smtClean="0"/>
              <a:t>25</a:t>
            </a:fld>
            <a:endParaRPr lang="en-IN"/>
          </a:p>
        </p:txBody>
      </p:sp>
    </p:spTree>
    <p:extLst>
      <p:ext uri="{BB962C8B-B14F-4D97-AF65-F5344CB8AC3E}">
        <p14:creationId xmlns:p14="http://schemas.microsoft.com/office/powerpoint/2010/main" val="34933696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B57232-F2FD-357A-C9A8-9D30BABF6A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F673DE-4D2E-FB68-37D9-AD111CD2C6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B97E7F-D2FE-8B93-6EE9-A36CA2D5C813}"/>
              </a:ext>
            </a:extLst>
          </p:cNvPr>
          <p:cNvSpPr>
            <a:spLocks noGrp="1"/>
          </p:cNvSpPr>
          <p:nvPr>
            <p:ph type="body" idx="1"/>
          </p:nvPr>
        </p:nvSpPr>
        <p:spPr/>
        <p:txBody>
          <a:bodyPr/>
          <a:lstStyle/>
          <a:p>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E27F1E38-5B19-896C-DF22-7128D329B2F3}"/>
              </a:ext>
            </a:extLst>
          </p:cNvPr>
          <p:cNvSpPr>
            <a:spLocks noGrp="1"/>
          </p:cNvSpPr>
          <p:nvPr>
            <p:ph type="sldNum" sz="quarter" idx="5"/>
          </p:nvPr>
        </p:nvSpPr>
        <p:spPr/>
        <p:txBody>
          <a:bodyPr/>
          <a:lstStyle/>
          <a:p>
            <a:fld id="{10F9F347-DBD5-4D4E-8427-B7D3CF4E58D1}" type="slidenum">
              <a:rPr lang="en-IN" smtClean="0"/>
              <a:t>26</a:t>
            </a:fld>
            <a:endParaRPr lang="en-IN"/>
          </a:p>
        </p:txBody>
      </p:sp>
    </p:spTree>
    <p:extLst>
      <p:ext uri="{BB962C8B-B14F-4D97-AF65-F5344CB8AC3E}">
        <p14:creationId xmlns:p14="http://schemas.microsoft.com/office/powerpoint/2010/main" val="4325066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F9B2A5-5F1E-D742-EFF3-E2592CA9F9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79EDAD-CC13-7766-1EFB-EE39589DBB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E80710-E3D2-7A75-02F9-457E7DF3A323}"/>
              </a:ext>
            </a:extLst>
          </p:cNvPr>
          <p:cNvSpPr>
            <a:spLocks noGrp="1"/>
          </p:cNvSpPr>
          <p:nvPr>
            <p:ph type="body" idx="1"/>
          </p:nvPr>
        </p:nvSpPr>
        <p:spPr/>
        <p:txBody>
          <a:bodyPr/>
          <a:lstStyle/>
          <a:p>
            <a:endParaRPr lang="en-IN" sz="1200" kern="1200" dirty="0">
              <a:solidFill>
                <a:schemeClr val="tx1"/>
              </a:solidFill>
              <a:latin typeface="+mn-lt"/>
              <a:ea typeface="+mn-ea"/>
              <a:cs typeface="+mn-cs"/>
            </a:endParaRPr>
          </a:p>
        </p:txBody>
      </p:sp>
      <p:sp>
        <p:nvSpPr>
          <p:cNvPr id="4" name="Slide Number Placeholder 3">
            <a:extLst>
              <a:ext uri="{FF2B5EF4-FFF2-40B4-BE49-F238E27FC236}">
                <a16:creationId xmlns:a16="http://schemas.microsoft.com/office/drawing/2014/main" id="{174454C7-5887-C117-BDA9-6B5998F724C0}"/>
              </a:ext>
            </a:extLst>
          </p:cNvPr>
          <p:cNvSpPr>
            <a:spLocks noGrp="1"/>
          </p:cNvSpPr>
          <p:nvPr>
            <p:ph type="sldNum" sz="quarter" idx="5"/>
          </p:nvPr>
        </p:nvSpPr>
        <p:spPr/>
        <p:txBody>
          <a:bodyPr/>
          <a:lstStyle/>
          <a:p>
            <a:fld id="{10F9F347-DBD5-4D4E-8427-B7D3CF4E58D1}" type="slidenum">
              <a:rPr lang="en-IN" smtClean="0"/>
              <a:t>27</a:t>
            </a:fld>
            <a:endParaRPr lang="en-IN"/>
          </a:p>
        </p:txBody>
      </p:sp>
    </p:spTree>
    <p:extLst>
      <p:ext uri="{BB962C8B-B14F-4D97-AF65-F5344CB8AC3E}">
        <p14:creationId xmlns:p14="http://schemas.microsoft.com/office/powerpoint/2010/main" val="25236348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3</a:t>
            </a:r>
            <a:r>
              <a:rPr lang="en-IN" b="0" dirty="0"/>
              <a:t> independent dimensions visualization</a:t>
            </a:r>
          </a:p>
        </p:txBody>
      </p:sp>
      <p:sp>
        <p:nvSpPr>
          <p:cNvPr id="4" name="Slide Number Placeholder 3"/>
          <p:cNvSpPr>
            <a:spLocks noGrp="1"/>
          </p:cNvSpPr>
          <p:nvPr>
            <p:ph type="sldNum" sz="quarter" idx="5"/>
          </p:nvPr>
        </p:nvSpPr>
        <p:spPr/>
        <p:txBody>
          <a:bodyPr/>
          <a:lstStyle/>
          <a:p>
            <a:fld id="{10F9F347-DBD5-4D4E-8427-B7D3CF4E58D1}" type="slidenum">
              <a:rPr lang="en-IN" smtClean="0"/>
              <a:t>3</a:t>
            </a:fld>
            <a:endParaRPr lang="en-IN"/>
          </a:p>
        </p:txBody>
      </p:sp>
    </p:spTree>
    <p:extLst>
      <p:ext uri="{BB962C8B-B14F-4D97-AF65-F5344CB8AC3E}">
        <p14:creationId xmlns:p14="http://schemas.microsoft.com/office/powerpoint/2010/main" val="42087924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IN" b="0" dirty="0"/>
              <a:t>D was ignored due to </a:t>
            </a:r>
            <a:r>
              <a:rPr lang="en-US" dirty="0"/>
              <a:t>subjective and complex nature of Dominance, diff definitions. Good differentiator and needs to be considered</a:t>
            </a:r>
            <a:endParaRPr lang="en-IN" b="0"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IN" sz="1200" dirty="0">
                <a:solidFill>
                  <a:srgbClr val="1F8084"/>
                </a:solidFill>
              </a:rPr>
              <a:t>Real-time prediction without human intervention. </a:t>
            </a:r>
            <a:r>
              <a:rPr lang="en-IN" b="0" dirty="0"/>
              <a:t>Non-verbal social signals in </a:t>
            </a:r>
            <a:r>
              <a:rPr lang="en-IN" b="0" dirty="0" err="1"/>
              <a:t>prev</a:t>
            </a:r>
            <a:r>
              <a:rPr lang="en-IN" b="0" dirty="0"/>
              <a:t> work, non-intrusive for natural interactions</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IN" dirty="0"/>
              <a:t>Single source </a:t>
            </a:r>
            <a:r>
              <a:rPr lang="en-US" dirty="0"/>
              <a:t>captures only a specific aspect of the emotional spectrum.</a:t>
            </a:r>
            <a:r>
              <a:rPr lang="en-IN" dirty="0"/>
              <a:t> (Video-facial expressions)(HRV-physiological </a:t>
            </a:r>
            <a:r>
              <a:rPr lang="en-IN" dirty="0" err="1"/>
              <a:t>reponses</a:t>
            </a:r>
            <a:r>
              <a:rPr lang="en-IN" dirty="0"/>
              <a:t>).</a:t>
            </a:r>
            <a:endParaRPr lang="en-US" dirty="0"/>
          </a:p>
        </p:txBody>
      </p:sp>
      <p:sp>
        <p:nvSpPr>
          <p:cNvPr id="4" name="Slide Number Placeholder 3"/>
          <p:cNvSpPr>
            <a:spLocks noGrp="1"/>
          </p:cNvSpPr>
          <p:nvPr>
            <p:ph type="sldNum" sz="quarter" idx="5"/>
          </p:nvPr>
        </p:nvSpPr>
        <p:spPr/>
        <p:txBody>
          <a:bodyPr/>
          <a:lstStyle/>
          <a:p>
            <a:fld id="{10F9F347-DBD5-4D4E-8427-B7D3CF4E58D1}" type="slidenum">
              <a:rPr lang="en-IN" smtClean="0"/>
              <a:t>4</a:t>
            </a:fld>
            <a:endParaRPr lang="en-IN"/>
          </a:p>
        </p:txBody>
      </p:sp>
    </p:spTree>
    <p:extLst>
      <p:ext uri="{BB962C8B-B14F-4D97-AF65-F5344CB8AC3E}">
        <p14:creationId xmlns:p14="http://schemas.microsoft.com/office/powerpoint/2010/main" val="17967359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BD3BDD-98BE-34AE-6FB9-A6876EC0FF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8F24D9-B2A4-5AE3-32F8-B21DFD1D3C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FFC0C8-AA73-A9DC-441F-FE5103561D3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use questionnaires like SDS and SAM that represent PAD values which have to be marked by the participant after the experiment.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Rely on self-reporting leading to inaccuracies, as participants asses emotional state after the whole experiment instead of real time. Emotions are dynamic</a:t>
            </a:r>
            <a:endParaRPr lang="en-IN" b="0" dirty="0"/>
          </a:p>
        </p:txBody>
      </p:sp>
      <p:sp>
        <p:nvSpPr>
          <p:cNvPr id="4" name="Slide Number Placeholder 3">
            <a:extLst>
              <a:ext uri="{FF2B5EF4-FFF2-40B4-BE49-F238E27FC236}">
                <a16:creationId xmlns:a16="http://schemas.microsoft.com/office/drawing/2014/main" id="{3D4107CB-3050-851F-5326-0CAC3CB0229A}"/>
              </a:ext>
            </a:extLst>
          </p:cNvPr>
          <p:cNvSpPr>
            <a:spLocks noGrp="1"/>
          </p:cNvSpPr>
          <p:nvPr>
            <p:ph type="sldNum" sz="quarter" idx="5"/>
          </p:nvPr>
        </p:nvSpPr>
        <p:spPr/>
        <p:txBody>
          <a:bodyPr/>
          <a:lstStyle/>
          <a:p>
            <a:fld id="{10F9F347-DBD5-4D4E-8427-B7D3CF4E58D1}" type="slidenum">
              <a:rPr lang="en-IN" smtClean="0"/>
              <a:t>5</a:t>
            </a:fld>
            <a:endParaRPr lang="en-IN"/>
          </a:p>
        </p:txBody>
      </p:sp>
    </p:spTree>
    <p:extLst>
      <p:ext uri="{BB962C8B-B14F-4D97-AF65-F5344CB8AC3E}">
        <p14:creationId xmlns:p14="http://schemas.microsoft.com/office/powerpoint/2010/main" val="36794146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93E7E2-FD47-2336-CFB6-B2B29077E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C26317-2734-4DD1-3798-A767E35842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8AE563-D70A-F7D7-90D2-4AC62B131F8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single source – (Video-facial expressions)(HRV-physiological </a:t>
            </a:r>
            <a:r>
              <a:rPr lang="en-IN" dirty="0" err="1"/>
              <a:t>reponses</a:t>
            </a:r>
            <a:r>
              <a:rPr lang="en-IN" dirty="0"/>
              <a:t>) </a:t>
            </a:r>
            <a:r>
              <a:rPr lang="en-US" dirty="0"/>
              <a:t>each modality captures only a specific aspect of the emotional spectrum.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Expensive setup for EEG and ECG</a:t>
            </a:r>
            <a:endParaRPr lang="en-IN" b="0" dirty="0"/>
          </a:p>
        </p:txBody>
      </p:sp>
      <p:sp>
        <p:nvSpPr>
          <p:cNvPr id="4" name="Slide Number Placeholder 3">
            <a:extLst>
              <a:ext uri="{FF2B5EF4-FFF2-40B4-BE49-F238E27FC236}">
                <a16:creationId xmlns:a16="http://schemas.microsoft.com/office/drawing/2014/main" id="{8E185AB5-514C-B15D-A574-4AF89F043818}"/>
              </a:ext>
            </a:extLst>
          </p:cNvPr>
          <p:cNvSpPr>
            <a:spLocks noGrp="1"/>
          </p:cNvSpPr>
          <p:nvPr>
            <p:ph type="sldNum" sz="quarter" idx="5"/>
          </p:nvPr>
        </p:nvSpPr>
        <p:spPr/>
        <p:txBody>
          <a:bodyPr/>
          <a:lstStyle/>
          <a:p>
            <a:fld id="{10F9F347-DBD5-4D4E-8427-B7D3CF4E58D1}" type="slidenum">
              <a:rPr lang="en-IN" smtClean="0"/>
              <a:t>6</a:t>
            </a:fld>
            <a:endParaRPr lang="en-IN"/>
          </a:p>
        </p:txBody>
      </p:sp>
    </p:spTree>
    <p:extLst>
      <p:ext uri="{BB962C8B-B14F-4D97-AF65-F5344CB8AC3E}">
        <p14:creationId xmlns:p14="http://schemas.microsoft.com/office/powerpoint/2010/main" val="3010349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kern="1200" dirty="0">
                <a:solidFill>
                  <a:schemeClr val="tx1"/>
                </a:solidFill>
                <a:latin typeface="+mn-lt"/>
                <a:ea typeface="+mn-ea"/>
                <a:cs typeface="+mn-cs"/>
              </a:rPr>
              <a:t>Datasets- </a:t>
            </a:r>
            <a:r>
              <a:rPr lang="en-IN" sz="1200" kern="1200" dirty="0" err="1">
                <a:solidFill>
                  <a:schemeClr val="tx1"/>
                </a:solidFill>
                <a:latin typeface="+mn-lt"/>
                <a:ea typeface="+mn-ea"/>
                <a:cs typeface="+mn-cs"/>
              </a:rPr>
              <a:t>AffectNet</a:t>
            </a:r>
            <a:r>
              <a:rPr lang="en-IN" sz="1200" kern="1200" dirty="0">
                <a:solidFill>
                  <a:schemeClr val="tx1"/>
                </a:solidFill>
                <a:latin typeface="+mn-lt"/>
                <a:ea typeface="+mn-ea"/>
                <a:cs typeface="+mn-cs"/>
              </a:rPr>
              <a:t>, </a:t>
            </a:r>
            <a:r>
              <a:rPr lang="en-IN" sz="1200" kern="1200" dirty="0" err="1">
                <a:solidFill>
                  <a:schemeClr val="tx1"/>
                </a:solidFill>
                <a:latin typeface="+mn-lt"/>
                <a:ea typeface="+mn-ea"/>
                <a:cs typeface="+mn-cs"/>
              </a:rPr>
              <a:t>EmoReact</a:t>
            </a:r>
            <a:r>
              <a:rPr lang="en-IN" sz="1200" kern="1200" dirty="0">
                <a:solidFill>
                  <a:schemeClr val="tx1"/>
                </a:solidFill>
                <a:latin typeface="+mn-lt"/>
                <a:ea typeface="+mn-ea"/>
                <a:cs typeface="+mn-cs"/>
              </a:rPr>
              <a:t>, SEWA, etc. (No PAD labels, different definition of D)</a:t>
            </a:r>
          </a:p>
          <a:p>
            <a:r>
              <a:rPr lang="en-IN" sz="1200" kern="1200" dirty="0" err="1">
                <a:solidFill>
                  <a:schemeClr val="tx1"/>
                </a:solidFill>
                <a:latin typeface="+mn-lt"/>
                <a:ea typeface="+mn-ea"/>
                <a:cs typeface="+mn-cs"/>
              </a:rPr>
              <a:t>Mithos</a:t>
            </a:r>
            <a:r>
              <a:rPr lang="en-IN" sz="1200" kern="1200" dirty="0">
                <a:solidFill>
                  <a:schemeClr val="tx1"/>
                </a:solidFill>
                <a:latin typeface="+mn-lt"/>
                <a:ea typeface="+mn-ea"/>
                <a:cs typeface="+mn-cs"/>
              </a:rPr>
              <a:t>- Student/Teacher conflict resolution system.</a:t>
            </a:r>
          </a:p>
          <a:p>
            <a:r>
              <a:rPr lang="en-IN" sz="1200" kern="1200" dirty="0">
                <a:solidFill>
                  <a:schemeClr val="tx1"/>
                </a:solidFill>
                <a:latin typeface="+mn-lt"/>
                <a:ea typeface="+mn-ea"/>
                <a:cs typeface="+mn-cs"/>
              </a:rPr>
              <a:t>Data augmentation- </a:t>
            </a:r>
            <a:r>
              <a:rPr lang="en-US" dirty="0"/>
              <a:t>rotating images by small angles (e.g., ±10 degrees), performing vertical flips,</a:t>
            </a:r>
            <a:r>
              <a:rPr lang="en-IN" dirty="0"/>
              <a:t> etc.</a:t>
            </a:r>
            <a:endParaRPr lang="en-IN" sz="1200" kern="1200" dirty="0">
              <a:solidFill>
                <a:schemeClr val="tx1"/>
              </a:solidFill>
              <a:latin typeface="+mn-lt"/>
              <a:ea typeface="+mn-ea"/>
              <a:cs typeface="+mn-cs"/>
            </a:endParaRPr>
          </a:p>
          <a:p>
            <a:r>
              <a:rPr lang="en-IN" sz="1200" kern="1200" dirty="0">
                <a:solidFill>
                  <a:schemeClr val="tx1"/>
                </a:solidFill>
                <a:latin typeface="+mn-lt"/>
                <a:ea typeface="+mn-ea"/>
                <a:cs typeface="+mn-cs"/>
              </a:rPr>
              <a:t>Train/Test split : 3 participants/120 videos &amp;&amp; 3 participants (18 videos)</a:t>
            </a:r>
          </a:p>
        </p:txBody>
      </p:sp>
      <p:sp>
        <p:nvSpPr>
          <p:cNvPr id="4" name="Slide Number Placeholder 3"/>
          <p:cNvSpPr>
            <a:spLocks noGrp="1"/>
          </p:cNvSpPr>
          <p:nvPr>
            <p:ph type="sldNum" sz="quarter" idx="5"/>
          </p:nvPr>
        </p:nvSpPr>
        <p:spPr/>
        <p:txBody>
          <a:bodyPr/>
          <a:lstStyle/>
          <a:p>
            <a:fld id="{10F9F347-DBD5-4D4E-8427-B7D3CF4E58D1}" type="slidenum">
              <a:rPr lang="en-IN" smtClean="0"/>
              <a:t>7</a:t>
            </a:fld>
            <a:endParaRPr lang="en-IN"/>
          </a:p>
        </p:txBody>
      </p:sp>
    </p:spTree>
    <p:extLst>
      <p:ext uri="{BB962C8B-B14F-4D97-AF65-F5344CB8AC3E}">
        <p14:creationId xmlns:p14="http://schemas.microsoft.com/office/powerpoint/2010/main" val="39812010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we use our modalities. </a:t>
            </a:r>
          </a:p>
          <a:p>
            <a:r>
              <a:rPr lang="en-US" dirty="0"/>
              <a:t>Early fusion probs – not scalable, have to change architecture </a:t>
            </a:r>
            <a:r>
              <a:rPr lang="en-US" dirty="0" err="1"/>
              <a:t>everytime</a:t>
            </a:r>
            <a:r>
              <a:rPr lang="en-US" dirty="0"/>
              <a:t> modality is added</a:t>
            </a:r>
          </a:p>
          <a:p>
            <a:r>
              <a:rPr lang="en-US" dirty="0"/>
              <a:t>Late Fusion - </a:t>
            </a:r>
            <a:endParaRPr lang="en-IN" dirty="0"/>
          </a:p>
        </p:txBody>
      </p:sp>
      <p:sp>
        <p:nvSpPr>
          <p:cNvPr id="4" name="Slide Number Placeholder 3"/>
          <p:cNvSpPr>
            <a:spLocks noGrp="1"/>
          </p:cNvSpPr>
          <p:nvPr>
            <p:ph type="sldNum" sz="quarter" idx="5"/>
          </p:nvPr>
        </p:nvSpPr>
        <p:spPr/>
        <p:txBody>
          <a:bodyPr/>
          <a:lstStyle/>
          <a:p>
            <a:fld id="{DA797C8D-89F2-4CC2-9B83-7F6A53852434}" type="slidenum">
              <a:rPr lang="en-IN" smtClean="0"/>
              <a:t>8</a:t>
            </a:fld>
            <a:endParaRPr lang="en-IN"/>
          </a:p>
        </p:txBody>
      </p:sp>
    </p:spTree>
    <p:extLst>
      <p:ext uri="{BB962C8B-B14F-4D97-AF65-F5344CB8AC3E}">
        <p14:creationId xmlns:p14="http://schemas.microsoft.com/office/powerpoint/2010/main" val="5411436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E0E2D-970F-F075-1D69-953E05C20D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E0131D-5A55-6E17-461B-30241466D3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D0E81BC-5A7C-08F7-D789-8CD6155AE806}"/>
              </a:ext>
            </a:extLst>
          </p:cNvPr>
          <p:cNvSpPr>
            <a:spLocks noGrp="1"/>
          </p:cNvSpPr>
          <p:nvPr>
            <p:ph type="body" idx="1"/>
          </p:nvPr>
        </p:nvSpPr>
        <p:spPr/>
        <p:txBody>
          <a:bodyPr/>
          <a:lstStyle/>
          <a:p>
            <a:r>
              <a:rPr lang="en-US" dirty="0"/>
              <a:t>Makes input to fusion model smaller. These features are good representations of the input, making them more context aware which focusing only on relevant information</a:t>
            </a:r>
            <a:endParaRPr lang="en-IN" dirty="0"/>
          </a:p>
        </p:txBody>
      </p:sp>
      <p:sp>
        <p:nvSpPr>
          <p:cNvPr id="4" name="Slide Number Placeholder 3">
            <a:extLst>
              <a:ext uri="{FF2B5EF4-FFF2-40B4-BE49-F238E27FC236}">
                <a16:creationId xmlns:a16="http://schemas.microsoft.com/office/drawing/2014/main" id="{FB841487-4393-F4FC-DA82-DD3D496DC0EC}"/>
              </a:ext>
            </a:extLst>
          </p:cNvPr>
          <p:cNvSpPr>
            <a:spLocks noGrp="1"/>
          </p:cNvSpPr>
          <p:nvPr>
            <p:ph type="sldNum" sz="quarter" idx="5"/>
          </p:nvPr>
        </p:nvSpPr>
        <p:spPr/>
        <p:txBody>
          <a:bodyPr/>
          <a:lstStyle/>
          <a:p>
            <a:fld id="{DA797C8D-89F2-4CC2-9B83-7F6A53852434}" type="slidenum">
              <a:rPr lang="en-IN" smtClean="0"/>
              <a:t>9</a:t>
            </a:fld>
            <a:endParaRPr lang="en-IN"/>
          </a:p>
        </p:txBody>
      </p:sp>
    </p:spTree>
    <p:extLst>
      <p:ext uri="{BB962C8B-B14F-4D97-AF65-F5344CB8AC3E}">
        <p14:creationId xmlns:p14="http://schemas.microsoft.com/office/powerpoint/2010/main" val="4206840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D370A-A8F0-2DCB-6641-48D00D076DC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008DC7B-008C-B5E9-6281-FEE5DCD156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25068BC-86A0-C880-ACC7-B8B4A409044E}"/>
              </a:ext>
            </a:extLst>
          </p:cNvPr>
          <p:cNvSpPr>
            <a:spLocks noGrp="1"/>
          </p:cNvSpPr>
          <p:nvPr>
            <p:ph type="dt" sz="half" idx="10"/>
          </p:nvPr>
        </p:nvSpPr>
        <p:spPr/>
        <p:txBody>
          <a:bodyPr/>
          <a:lstStyle/>
          <a:p>
            <a:fld id="{2F79BB75-1D01-4992-9158-1D55B216EBF4}" type="datetimeFigureOut">
              <a:rPr lang="en-IN" smtClean="0"/>
              <a:t>21-11-2024</a:t>
            </a:fld>
            <a:endParaRPr lang="en-IN"/>
          </a:p>
        </p:txBody>
      </p:sp>
      <p:sp>
        <p:nvSpPr>
          <p:cNvPr id="5" name="Footer Placeholder 4">
            <a:extLst>
              <a:ext uri="{FF2B5EF4-FFF2-40B4-BE49-F238E27FC236}">
                <a16:creationId xmlns:a16="http://schemas.microsoft.com/office/drawing/2014/main" id="{773C458B-7D44-637B-F55D-F455DA17B2C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674FEB-C3B3-B882-7175-5755FFC1EE2F}"/>
              </a:ext>
            </a:extLst>
          </p:cNvPr>
          <p:cNvSpPr>
            <a:spLocks noGrp="1"/>
          </p:cNvSpPr>
          <p:nvPr>
            <p:ph type="sldNum" sz="quarter" idx="12"/>
          </p:nvPr>
        </p:nvSpPr>
        <p:spPr/>
        <p:txBody>
          <a:bodyPr/>
          <a:lstStyle/>
          <a:p>
            <a:fld id="{84037EA0-E6FC-448C-BB2B-C77B8B586C7E}" type="slidenum">
              <a:rPr lang="en-IN" smtClean="0"/>
              <a:t>‹#›</a:t>
            </a:fld>
            <a:endParaRPr lang="en-IN"/>
          </a:p>
        </p:txBody>
      </p:sp>
    </p:spTree>
    <p:extLst>
      <p:ext uri="{BB962C8B-B14F-4D97-AF65-F5344CB8AC3E}">
        <p14:creationId xmlns:p14="http://schemas.microsoft.com/office/powerpoint/2010/main" val="2122217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71E2B-E24A-B6BF-7185-B5DB6F04AA2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7FF3676-B75B-ABFC-B822-CB0B590683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C619557-916F-CF1D-6412-2FF3584CB16F}"/>
              </a:ext>
            </a:extLst>
          </p:cNvPr>
          <p:cNvSpPr>
            <a:spLocks noGrp="1"/>
          </p:cNvSpPr>
          <p:nvPr>
            <p:ph type="dt" sz="half" idx="10"/>
          </p:nvPr>
        </p:nvSpPr>
        <p:spPr/>
        <p:txBody>
          <a:bodyPr/>
          <a:lstStyle/>
          <a:p>
            <a:fld id="{2F79BB75-1D01-4992-9158-1D55B216EBF4}" type="datetimeFigureOut">
              <a:rPr lang="en-IN" smtClean="0"/>
              <a:t>21-11-2024</a:t>
            </a:fld>
            <a:endParaRPr lang="en-IN"/>
          </a:p>
        </p:txBody>
      </p:sp>
      <p:sp>
        <p:nvSpPr>
          <p:cNvPr id="5" name="Footer Placeholder 4">
            <a:extLst>
              <a:ext uri="{FF2B5EF4-FFF2-40B4-BE49-F238E27FC236}">
                <a16:creationId xmlns:a16="http://schemas.microsoft.com/office/drawing/2014/main" id="{9251F864-6176-E6E6-008E-63F3DA4BFEC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2093D70-28AB-0A40-8F3F-A067945A6020}"/>
              </a:ext>
            </a:extLst>
          </p:cNvPr>
          <p:cNvSpPr>
            <a:spLocks noGrp="1"/>
          </p:cNvSpPr>
          <p:nvPr>
            <p:ph type="sldNum" sz="quarter" idx="12"/>
          </p:nvPr>
        </p:nvSpPr>
        <p:spPr/>
        <p:txBody>
          <a:bodyPr/>
          <a:lstStyle/>
          <a:p>
            <a:fld id="{84037EA0-E6FC-448C-BB2B-C77B8B586C7E}" type="slidenum">
              <a:rPr lang="en-IN" smtClean="0"/>
              <a:t>‹#›</a:t>
            </a:fld>
            <a:endParaRPr lang="en-IN"/>
          </a:p>
        </p:txBody>
      </p:sp>
    </p:spTree>
    <p:extLst>
      <p:ext uri="{BB962C8B-B14F-4D97-AF65-F5344CB8AC3E}">
        <p14:creationId xmlns:p14="http://schemas.microsoft.com/office/powerpoint/2010/main" val="1050884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52EE65-A22C-848C-4D3B-82F3FBA5A24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0944839-06E6-5F17-2389-F315998A24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30518D-04DE-FC22-B516-44D60B64FFED}"/>
              </a:ext>
            </a:extLst>
          </p:cNvPr>
          <p:cNvSpPr>
            <a:spLocks noGrp="1"/>
          </p:cNvSpPr>
          <p:nvPr>
            <p:ph type="dt" sz="half" idx="10"/>
          </p:nvPr>
        </p:nvSpPr>
        <p:spPr/>
        <p:txBody>
          <a:bodyPr/>
          <a:lstStyle/>
          <a:p>
            <a:fld id="{2F79BB75-1D01-4992-9158-1D55B216EBF4}" type="datetimeFigureOut">
              <a:rPr lang="en-IN" smtClean="0"/>
              <a:t>21-11-2024</a:t>
            </a:fld>
            <a:endParaRPr lang="en-IN"/>
          </a:p>
        </p:txBody>
      </p:sp>
      <p:sp>
        <p:nvSpPr>
          <p:cNvPr id="5" name="Footer Placeholder 4">
            <a:extLst>
              <a:ext uri="{FF2B5EF4-FFF2-40B4-BE49-F238E27FC236}">
                <a16:creationId xmlns:a16="http://schemas.microsoft.com/office/drawing/2014/main" id="{6D672C6D-4BAC-E269-A197-A1D3FB97C8D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9C24B0E-EBCB-101D-80E0-C07A126C34D8}"/>
              </a:ext>
            </a:extLst>
          </p:cNvPr>
          <p:cNvSpPr>
            <a:spLocks noGrp="1"/>
          </p:cNvSpPr>
          <p:nvPr>
            <p:ph type="sldNum" sz="quarter" idx="12"/>
          </p:nvPr>
        </p:nvSpPr>
        <p:spPr/>
        <p:txBody>
          <a:bodyPr/>
          <a:lstStyle/>
          <a:p>
            <a:fld id="{84037EA0-E6FC-448C-BB2B-C77B8B586C7E}" type="slidenum">
              <a:rPr lang="en-IN" smtClean="0"/>
              <a:t>‹#›</a:t>
            </a:fld>
            <a:endParaRPr lang="en-IN"/>
          </a:p>
        </p:txBody>
      </p:sp>
    </p:spTree>
    <p:extLst>
      <p:ext uri="{BB962C8B-B14F-4D97-AF65-F5344CB8AC3E}">
        <p14:creationId xmlns:p14="http://schemas.microsoft.com/office/powerpoint/2010/main" val="34814158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F92E6-1323-80D1-8413-09911331BCD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74EFA35-F7D0-8EE5-A5C9-58507312FF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540AF3A-2412-6A50-EBE0-76018E7CB834}"/>
              </a:ext>
            </a:extLst>
          </p:cNvPr>
          <p:cNvSpPr>
            <a:spLocks noGrp="1"/>
          </p:cNvSpPr>
          <p:nvPr>
            <p:ph type="dt" sz="half" idx="10"/>
          </p:nvPr>
        </p:nvSpPr>
        <p:spPr/>
        <p:txBody>
          <a:bodyPr/>
          <a:lstStyle/>
          <a:p>
            <a:fld id="{2F79BB75-1D01-4992-9158-1D55B216EBF4}" type="datetimeFigureOut">
              <a:rPr lang="en-IN" smtClean="0"/>
              <a:t>21-11-2024</a:t>
            </a:fld>
            <a:endParaRPr lang="en-IN"/>
          </a:p>
        </p:txBody>
      </p:sp>
      <p:sp>
        <p:nvSpPr>
          <p:cNvPr id="5" name="Footer Placeholder 4">
            <a:extLst>
              <a:ext uri="{FF2B5EF4-FFF2-40B4-BE49-F238E27FC236}">
                <a16:creationId xmlns:a16="http://schemas.microsoft.com/office/drawing/2014/main" id="{512AA4B8-9932-B5CC-F2F2-4ECE415149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585403F-B074-1360-915E-751948DD7876}"/>
              </a:ext>
            </a:extLst>
          </p:cNvPr>
          <p:cNvSpPr>
            <a:spLocks noGrp="1"/>
          </p:cNvSpPr>
          <p:nvPr>
            <p:ph type="sldNum" sz="quarter" idx="12"/>
          </p:nvPr>
        </p:nvSpPr>
        <p:spPr/>
        <p:txBody>
          <a:bodyPr/>
          <a:lstStyle/>
          <a:p>
            <a:fld id="{84037EA0-E6FC-448C-BB2B-C77B8B586C7E}" type="slidenum">
              <a:rPr lang="en-IN" smtClean="0"/>
              <a:t>‹#›</a:t>
            </a:fld>
            <a:endParaRPr lang="en-IN"/>
          </a:p>
        </p:txBody>
      </p:sp>
    </p:spTree>
    <p:extLst>
      <p:ext uri="{BB962C8B-B14F-4D97-AF65-F5344CB8AC3E}">
        <p14:creationId xmlns:p14="http://schemas.microsoft.com/office/powerpoint/2010/main" val="31762991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CADAD-D7A0-D9DD-EC31-42E82394A1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221BA1E-83EB-8830-5F2A-9DD6816BD5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01F33F3-DA67-9F25-DA91-406E99D2A0DB}"/>
              </a:ext>
            </a:extLst>
          </p:cNvPr>
          <p:cNvSpPr>
            <a:spLocks noGrp="1"/>
          </p:cNvSpPr>
          <p:nvPr>
            <p:ph type="dt" sz="half" idx="10"/>
          </p:nvPr>
        </p:nvSpPr>
        <p:spPr/>
        <p:txBody>
          <a:bodyPr/>
          <a:lstStyle/>
          <a:p>
            <a:fld id="{2F79BB75-1D01-4992-9158-1D55B216EBF4}" type="datetimeFigureOut">
              <a:rPr lang="en-IN" smtClean="0"/>
              <a:t>21-11-2024</a:t>
            </a:fld>
            <a:endParaRPr lang="en-IN"/>
          </a:p>
        </p:txBody>
      </p:sp>
      <p:sp>
        <p:nvSpPr>
          <p:cNvPr id="5" name="Footer Placeholder 4">
            <a:extLst>
              <a:ext uri="{FF2B5EF4-FFF2-40B4-BE49-F238E27FC236}">
                <a16:creationId xmlns:a16="http://schemas.microsoft.com/office/drawing/2014/main" id="{F0D52698-2BF0-1E3E-FC18-1982BF62DD4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B6D1838-D524-C403-4900-FC17B51DACB0}"/>
              </a:ext>
            </a:extLst>
          </p:cNvPr>
          <p:cNvSpPr>
            <a:spLocks noGrp="1"/>
          </p:cNvSpPr>
          <p:nvPr>
            <p:ph type="sldNum" sz="quarter" idx="12"/>
          </p:nvPr>
        </p:nvSpPr>
        <p:spPr/>
        <p:txBody>
          <a:bodyPr/>
          <a:lstStyle/>
          <a:p>
            <a:fld id="{84037EA0-E6FC-448C-BB2B-C77B8B586C7E}" type="slidenum">
              <a:rPr lang="en-IN" smtClean="0"/>
              <a:t>‹#›</a:t>
            </a:fld>
            <a:endParaRPr lang="en-IN"/>
          </a:p>
        </p:txBody>
      </p:sp>
    </p:spTree>
    <p:extLst>
      <p:ext uri="{BB962C8B-B14F-4D97-AF65-F5344CB8AC3E}">
        <p14:creationId xmlns:p14="http://schemas.microsoft.com/office/powerpoint/2010/main" val="4154872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82D3F-67F0-6C23-CAED-848BA3A0E0D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75B7B30-C738-33AF-BC7C-5D467D7410C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BAE7BB5-964A-DFC1-E7CD-9EFC4E28E9D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3D7ACFB-0BB9-983C-1A5D-8C1D91A9D57B}"/>
              </a:ext>
            </a:extLst>
          </p:cNvPr>
          <p:cNvSpPr>
            <a:spLocks noGrp="1"/>
          </p:cNvSpPr>
          <p:nvPr>
            <p:ph type="dt" sz="half" idx="10"/>
          </p:nvPr>
        </p:nvSpPr>
        <p:spPr/>
        <p:txBody>
          <a:bodyPr/>
          <a:lstStyle/>
          <a:p>
            <a:fld id="{2F79BB75-1D01-4992-9158-1D55B216EBF4}" type="datetimeFigureOut">
              <a:rPr lang="en-IN" smtClean="0"/>
              <a:t>21-11-2024</a:t>
            </a:fld>
            <a:endParaRPr lang="en-IN"/>
          </a:p>
        </p:txBody>
      </p:sp>
      <p:sp>
        <p:nvSpPr>
          <p:cNvPr id="6" name="Footer Placeholder 5">
            <a:extLst>
              <a:ext uri="{FF2B5EF4-FFF2-40B4-BE49-F238E27FC236}">
                <a16:creationId xmlns:a16="http://schemas.microsoft.com/office/drawing/2014/main" id="{CE9D7581-D253-2263-8305-C7ECC3FE083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12A207A-5B27-2831-9250-8F19E70AF29B}"/>
              </a:ext>
            </a:extLst>
          </p:cNvPr>
          <p:cNvSpPr>
            <a:spLocks noGrp="1"/>
          </p:cNvSpPr>
          <p:nvPr>
            <p:ph type="sldNum" sz="quarter" idx="12"/>
          </p:nvPr>
        </p:nvSpPr>
        <p:spPr/>
        <p:txBody>
          <a:bodyPr/>
          <a:lstStyle/>
          <a:p>
            <a:fld id="{84037EA0-E6FC-448C-BB2B-C77B8B586C7E}" type="slidenum">
              <a:rPr lang="en-IN" smtClean="0"/>
              <a:t>‹#›</a:t>
            </a:fld>
            <a:endParaRPr lang="en-IN"/>
          </a:p>
        </p:txBody>
      </p:sp>
    </p:spTree>
    <p:extLst>
      <p:ext uri="{BB962C8B-B14F-4D97-AF65-F5344CB8AC3E}">
        <p14:creationId xmlns:p14="http://schemas.microsoft.com/office/powerpoint/2010/main" val="3041357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43EB4-36AA-D612-12E4-FE51D946F0C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52C449E-741C-3205-3A1F-91A7E91190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F2FF57-1CB3-F52B-220E-BB1A2B72EC5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6FD572B-2E96-DD66-1A8C-24F7C1981F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263737-7518-B205-AF1D-53E7AC117D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B4331E9-A61A-261C-1EA6-CF95F739F9E5}"/>
              </a:ext>
            </a:extLst>
          </p:cNvPr>
          <p:cNvSpPr>
            <a:spLocks noGrp="1"/>
          </p:cNvSpPr>
          <p:nvPr>
            <p:ph type="dt" sz="half" idx="10"/>
          </p:nvPr>
        </p:nvSpPr>
        <p:spPr/>
        <p:txBody>
          <a:bodyPr/>
          <a:lstStyle/>
          <a:p>
            <a:fld id="{2F79BB75-1D01-4992-9158-1D55B216EBF4}" type="datetimeFigureOut">
              <a:rPr lang="en-IN" smtClean="0"/>
              <a:t>21-11-2024</a:t>
            </a:fld>
            <a:endParaRPr lang="en-IN"/>
          </a:p>
        </p:txBody>
      </p:sp>
      <p:sp>
        <p:nvSpPr>
          <p:cNvPr id="8" name="Footer Placeholder 7">
            <a:extLst>
              <a:ext uri="{FF2B5EF4-FFF2-40B4-BE49-F238E27FC236}">
                <a16:creationId xmlns:a16="http://schemas.microsoft.com/office/drawing/2014/main" id="{9B196217-BFDC-66C4-5B1F-30302CE4D7B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6F0719F-4DB4-7494-3B79-50D20A594141}"/>
              </a:ext>
            </a:extLst>
          </p:cNvPr>
          <p:cNvSpPr>
            <a:spLocks noGrp="1"/>
          </p:cNvSpPr>
          <p:nvPr>
            <p:ph type="sldNum" sz="quarter" idx="12"/>
          </p:nvPr>
        </p:nvSpPr>
        <p:spPr/>
        <p:txBody>
          <a:bodyPr/>
          <a:lstStyle/>
          <a:p>
            <a:fld id="{84037EA0-E6FC-448C-BB2B-C77B8B586C7E}" type="slidenum">
              <a:rPr lang="en-IN" smtClean="0"/>
              <a:t>‹#›</a:t>
            </a:fld>
            <a:endParaRPr lang="en-IN"/>
          </a:p>
        </p:txBody>
      </p:sp>
    </p:spTree>
    <p:extLst>
      <p:ext uri="{BB962C8B-B14F-4D97-AF65-F5344CB8AC3E}">
        <p14:creationId xmlns:p14="http://schemas.microsoft.com/office/powerpoint/2010/main" val="2034199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B4AA4-0478-E9A6-0E78-6EA81AE5839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E63AF91-DF92-26D6-C5EC-40C1DD9C8E2C}"/>
              </a:ext>
            </a:extLst>
          </p:cNvPr>
          <p:cNvSpPr>
            <a:spLocks noGrp="1"/>
          </p:cNvSpPr>
          <p:nvPr>
            <p:ph type="dt" sz="half" idx="10"/>
          </p:nvPr>
        </p:nvSpPr>
        <p:spPr/>
        <p:txBody>
          <a:bodyPr/>
          <a:lstStyle/>
          <a:p>
            <a:fld id="{2F79BB75-1D01-4992-9158-1D55B216EBF4}" type="datetimeFigureOut">
              <a:rPr lang="en-IN" smtClean="0"/>
              <a:t>21-11-2024</a:t>
            </a:fld>
            <a:endParaRPr lang="en-IN"/>
          </a:p>
        </p:txBody>
      </p:sp>
      <p:sp>
        <p:nvSpPr>
          <p:cNvPr id="4" name="Footer Placeholder 3">
            <a:extLst>
              <a:ext uri="{FF2B5EF4-FFF2-40B4-BE49-F238E27FC236}">
                <a16:creationId xmlns:a16="http://schemas.microsoft.com/office/drawing/2014/main" id="{20376E30-E79B-B033-0DA6-B15BB97269C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D2CC0AF-9696-EB15-C635-839B86D15438}"/>
              </a:ext>
            </a:extLst>
          </p:cNvPr>
          <p:cNvSpPr>
            <a:spLocks noGrp="1"/>
          </p:cNvSpPr>
          <p:nvPr>
            <p:ph type="sldNum" sz="quarter" idx="12"/>
          </p:nvPr>
        </p:nvSpPr>
        <p:spPr/>
        <p:txBody>
          <a:bodyPr/>
          <a:lstStyle/>
          <a:p>
            <a:fld id="{84037EA0-E6FC-448C-BB2B-C77B8B586C7E}" type="slidenum">
              <a:rPr lang="en-IN" smtClean="0"/>
              <a:t>‹#›</a:t>
            </a:fld>
            <a:endParaRPr lang="en-IN"/>
          </a:p>
        </p:txBody>
      </p:sp>
    </p:spTree>
    <p:extLst>
      <p:ext uri="{BB962C8B-B14F-4D97-AF65-F5344CB8AC3E}">
        <p14:creationId xmlns:p14="http://schemas.microsoft.com/office/powerpoint/2010/main" val="599272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6048CD-3C5B-2E7B-3781-18B407D99211}"/>
              </a:ext>
            </a:extLst>
          </p:cNvPr>
          <p:cNvSpPr>
            <a:spLocks noGrp="1"/>
          </p:cNvSpPr>
          <p:nvPr>
            <p:ph type="dt" sz="half" idx="10"/>
          </p:nvPr>
        </p:nvSpPr>
        <p:spPr/>
        <p:txBody>
          <a:bodyPr/>
          <a:lstStyle/>
          <a:p>
            <a:fld id="{2F79BB75-1D01-4992-9158-1D55B216EBF4}" type="datetimeFigureOut">
              <a:rPr lang="en-IN" smtClean="0"/>
              <a:t>21-11-2024</a:t>
            </a:fld>
            <a:endParaRPr lang="en-IN"/>
          </a:p>
        </p:txBody>
      </p:sp>
      <p:sp>
        <p:nvSpPr>
          <p:cNvPr id="3" name="Footer Placeholder 2">
            <a:extLst>
              <a:ext uri="{FF2B5EF4-FFF2-40B4-BE49-F238E27FC236}">
                <a16:creationId xmlns:a16="http://schemas.microsoft.com/office/drawing/2014/main" id="{6A6D61BA-B8C4-5F0E-8AB2-25E10881B4B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76885B3-5C7B-F162-D879-74EF23A5C73F}"/>
              </a:ext>
            </a:extLst>
          </p:cNvPr>
          <p:cNvSpPr>
            <a:spLocks noGrp="1"/>
          </p:cNvSpPr>
          <p:nvPr>
            <p:ph type="sldNum" sz="quarter" idx="12"/>
          </p:nvPr>
        </p:nvSpPr>
        <p:spPr/>
        <p:txBody>
          <a:bodyPr/>
          <a:lstStyle/>
          <a:p>
            <a:fld id="{84037EA0-E6FC-448C-BB2B-C77B8B586C7E}" type="slidenum">
              <a:rPr lang="en-IN" smtClean="0"/>
              <a:t>‹#›</a:t>
            </a:fld>
            <a:endParaRPr lang="en-IN"/>
          </a:p>
        </p:txBody>
      </p:sp>
    </p:spTree>
    <p:extLst>
      <p:ext uri="{BB962C8B-B14F-4D97-AF65-F5344CB8AC3E}">
        <p14:creationId xmlns:p14="http://schemas.microsoft.com/office/powerpoint/2010/main" val="394596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B3A9B-D73A-C734-FC6F-FE69D9DD5F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075AAEF-8F94-41BE-736F-057D45DD8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67B93B9-F7D3-FFBC-133C-25524C30BE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B41104-F535-B457-B084-BDE8F87EEA68}"/>
              </a:ext>
            </a:extLst>
          </p:cNvPr>
          <p:cNvSpPr>
            <a:spLocks noGrp="1"/>
          </p:cNvSpPr>
          <p:nvPr>
            <p:ph type="dt" sz="half" idx="10"/>
          </p:nvPr>
        </p:nvSpPr>
        <p:spPr/>
        <p:txBody>
          <a:bodyPr/>
          <a:lstStyle/>
          <a:p>
            <a:fld id="{2F79BB75-1D01-4992-9158-1D55B216EBF4}" type="datetimeFigureOut">
              <a:rPr lang="en-IN" smtClean="0"/>
              <a:t>21-11-2024</a:t>
            </a:fld>
            <a:endParaRPr lang="en-IN"/>
          </a:p>
        </p:txBody>
      </p:sp>
      <p:sp>
        <p:nvSpPr>
          <p:cNvPr id="6" name="Footer Placeholder 5">
            <a:extLst>
              <a:ext uri="{FF2B5EF4-FFF2-40B4-BE49-F238E27FC236}">
                <a16:creationId xmlns:a16="http://schemas.microsoft.com/office/drawing/2014/main" id="{219EF4A5-2C52-F4DD-6F27-4A5C8E72D37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E37F50C-8587-43BA-8B08-3EF48588FEA2}"/>
              </a:ext>
            </a:extLst>
          </p:cNvPr>
          <p:cNvSpPr>
            <a:spLocks noGrp="1"/>
          </p:cNvSpPr>
          <p:nvPr>
            <p:ph type="sldNum" sz="quarter" idx="12"/>
          </p:nvPr>
        </p:nvSpPr>
        <p:spPr/>
        <p:txBody>
          <a:bodyPr/>
          <a:lstStyle/>
          <a:p>
            <a:fld id="{84037EA0-E6FC-448C-BB2B-C77B8B586C7E}" type="slidenum">
              <a:rPr lang="en-IN" smtClean="0"/>
              <a:t>‹#›</a:t>
            </a:fld>
            <a:endParaRPr lang="en-IN"/>
          </a:p>
        </p:txBody>
      </p:sp>
    </p:spTree>
    <p:extLst>
      <p:ext uri="{BB962C8B-B14F-4D97-AF65-F5344CB8AC3E}">
        <p14:creationId xmlns:p14="http://schemas.microsoft.com/office/powerpoint/2010/main" val="8491222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59EFA-BA96-34D3-4591-4DA1D2965E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FF9C1F7-018F-1FE9-4EAF-7217A2E2B9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7D3739D-2534-A43F-7780-893FBD270F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C5FA59-67A1-4F60-AE3E-79EEE3FB169D}"/>
              </a:ext>
            </a:extLst>
          </p:cNvPr>
          <p:cNvSpPr>
            <a:spLocks noGrp="1"/>
          </p:cNvSpPr>
          <p:nvPr>
            <p:ph type="dt" sz="half" idx="10"/>
          </p:nvPr>
        </p:nvSpPr>
        <p:spPr/>
        <p:txBody>
          <a:bodyPr/>
          <a:lstStyle/>
          <a:p>
            <a:fld id="{2F79BB75-1D01-4992-9158-1D55B216EBF4}" type="datetimeFigureOut">
              <a:rPr lang="en-IN" smtClean="0"/>
              <a:t>21-11-2024</a:t>
            </a:fld>
            <a:endParaRPr lang="en-IN"/>
          </a:p>
        </p:txBody>
      </p:sp>
      <p:sp>
        <p:nvSpPr>
          <p:cNvPr id="6" name="Footer Placeholder 5">
            <a:extLst>
              <a:ext uri="{FF2B5EF4-FFF2-40B4-BE49-F238E27FC236}">
                <a16:creationId xmlns:a16="http://schemas.microsoft.com/office/drawing/2014/main" id="{4739FB58-B618-4320-A598-683431CF162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51124D-6080-26E5-237A-4E54889A2C8F}"/>
              </a:ext>
            </a:extLst>
          </p:cNvPr>
          <p:cNvSpPr>
            <a:spLocks noGrp="1"/>
          </p:cNvSpPr>
          <p:nvPr>
            <p:ph type="sldNum" sz="quarter" idx="12"/>
          </p:nvPr>
        </p:nvSpPr>
        <p:spPr/>
        <p:txBody>
          <a:bodyPr/>
          <a:lstStyle/>
          <a:p>
            <a:fld id="{84037EA0-E6FC-448C-BB2B-C77B8B586C7E}" type="slidenum">
              <a:rPr lang="en-IN" smtClean="0"/>
              <a:t>‹#›</a:t>
            </a:fld>
            <a:endParaRPr lang="en-IN"/>
          </a:p>
        </p:txBody>
      </p:sp>
    </p:spTree>
    <p:extLst>
      <p:ext uri="{BB962C8B-B14F-4D97-AF65-F5344CB8AC3E}">
        <p14:creationId xmlns:p14="http://schemas.microsoft.com/office/powerpoint/2010/main" val="40161954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AE9F95-D3DC-2586-E240-E32D962FE0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BF2DAC1-D2F7-4227-963E-86514765D1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FC23795-AE37-C145-8E4C-211670BD02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79BB75-1D01-4992-9158-1D55B216EBF4}" type="datetimeFigureOut">
              <a:rPr lang="en-IN" smtClean="0"/>
              <a:t>21-11-2024</a:t>
            </a:fld>
            <a:endParaRPr lang="en-IN"/>
          </a:p>
        </p:txBody>
      </p:sp>
      <p:sp>
        <p:nvSpPr>
          <p:cNvPr id="5" name="Footer Placeholder 4">
            <a:extLst>
              <a:ext uri="{FF2B5EF4-FFF2-40B4-BE49-F238E27FC236}">
                <a16:creationId xmlns:a16="http://schemas.microsoft.com/office/drawing/2014/main" id="{D5C10D58-8D8C-4D12-6ED8-88B047D406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AB45281-9034-AB3A-063B-EE2DD6452C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037EA0-E6FC-448C-BB2B-C77B8B586C7E}" type="slidenum">
              <a:rPr lang="en-IN" smtClean="0"/>
              <a:t>‹#›</a:t>
            </a:fld>
            <a:endParaRPr lang="en-IN"/>
          </a:p>
        </p:txBody>
      </p:sp>
    </p:spTree>
    <p:extLst>
      <p:ext uri="{BB962C8B-B14F-4D97-AF65-F5344CB8AC3E}">
        <p14:creationId xmlns:p14="http://schemas.microsoft.com/office/powerpoint/2010/main" val="21126586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30.png"/><Relationship Id="rId3" Type="http://schemas.openxmlformats.org/officeDocument/2006/relationships/slideLayout" Target="../slideLayouts/slideLayout2.xml"/><Relationship Id="rId7" Type="http://schemas.openxmlformats.org/officeDocument/2006/relationships/image" Target="../media/image24.png"/><Relationship Id="rId12" Type="http://schemas.openxmlformats.org/officeDocument/2006/relationships/image" Target="../media/image2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14.png"/><Relationship Id="rId10" Type="http://schemas.openxmlformats.org/officeDocument/2006/relationships/image" Target="../media/image27.png"/><Relationship Id="rId4" Type="http://schemas.openxmlformats.org/officeDocument/2006/relationships/notesSlide" Target="../notesSlides/notesSlide13.xml"/><Relationship Id="rId9" Type="http://schemas.openxmlformats.org/officeDocument/2006/relationships/image" Target="../media/image26.png"/><Relationship Id="rId14" Type="http://schemas.openxmlformats.org/officeDocument/2006/relationships/image" Target="../media/image31.png"/></Relationships>
</file>

<file path=ppt/slides/_rels/slide14.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2.gif"/><Relationship Id="rId7"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32.gi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24.xml.rels><?xml version="1.0" encoding="UTF-8" standalone="yes"?>
<Relationships xmlns="http://schemas.openxmlformats.org/package/2006/relationships"><Relationship Id="rId3" Type="http://schemas.openxmlformats.org/officeDocument/2006/relationships/hyperlink" Target="https://stackoverflow.com/questions/57196381/how-to-create-heatmap-illustraing-mesh-differences-controlling-the-position-of-c"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44.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jpe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jpe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D5B81D8-9D67-B64D-3E49-90F55EB5F0CA}"/>
              </a:ext>
            </a:extLst>
          </p:cNvPr>
          <p:cNvSpPr>
            <a:spLocks noGrp="1"/>
          </p:cNvSpPr>
          <p:nvPr>
            <p:ph type="sldNum" sz="quarter" idx="12"/>
          </p:nvPr>
        </p:nvSpPr>
        <p:spPr/>
        <p:txBody>
          <a:bodyPr/>
          <a:lstStyle/>
          <a:p>
            <a:fld id="{821DA933-34E6-4946-B97D-E0783D4A57BC}" type="slidenum">
              <a:rPr lang="en-IN" smtClean="0"/>
              <a:t>1</a:t>
            </a:fld>
            <a:endParaRPr lang="en-IN"/>
          </a:p>
        </p:txBody>
      </p:sp>
      <p:sp>
        <p:nvSpPr>
          <p:cNvPr id="3" name="Rectangle 2">
            <a:extLst>
              <a:ext uri="{FF2B5EF4-FFF2-40B4-BE49-F238E27FC236}">
                <a16:creationId xmlns:a16="http://schemas.microsoft.com/office/drawing/2014/main" id="{ECA60929-5AB7-73FD-8736-BFCBC27C531F}"/>
              </a:ext>
            </a:extLst>
          </p:cNvPr>
          <p:cNvSpPr/>
          <p:nvPr/>
        </p:nvSpPr>
        <p:spPr>
          <a:xfrm>
            <a:off x="0" y="0"/>
            <a:ext cx="7027101" cy="685800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0737BCCA-0C85-75AB-0970-94BAD96A4278}"/>
              </a:ext>
            </a:extLst>
          </p:cNvPr>
          <p:cNvSpPr txBox="1"/>
          <p:nvPr/>
        </p:nvSpPr>
        <p:spPr>
          <a:xfrm>
            <a:off x="494270" y="4289866"/>
            <a:ext cx="6032412" cy="1531445"/>
          </a:xfrm>
          <a:prstGeom prst="rect">
            <a:avLst/>
          </a:prstGeom>
          <a:noFill/>
        </p:spPr>
        <p:txBody>
          <a:bodyPr wrap="square">
            <a:spAutoFit/>
          </a:bodyPr>
          <a:lstStyle/>
          <a:p>
            <a:pPr algn="ctr">
              <a:lnSpc>
                <a:spcPct val="150000"/>
              </a:lnSpc>
            </a:pPr>
            <a:r>
              <a:rPr lang="en-IN" sz="1600" dirty="0">
                <a:solidFill>
                  <a:schemeClr val="bg1">
                    <a:lumMod val="65000"/>
                  </a:schemeClr>
                </a:solidFill>
                <a:latin typeface="+mj-lt"/>
              </a:rPr>
              <a:t>Senorita Rodricks</a:t>
            </a:r>
          </a:p>
          <a:p>
            <a:pPr algn="ctr">
              <a:lnSpc>
                <a:spcPct val="150000"/>
              </a:lnSpc>
            </a:pPr>
            <a:endParaRPr lang="en-IN" sz="1600" dirty="0">
              <a:solidFill>
                <a:schemeClr val="bg1">
                  <a:lumMod val="65000"/>
                </a:schemeClr>
              </a:solidFill>
              <a:latin typeface="+mj-lt"/>
            </a:endParaRPr>
          </a:p>
          <a:p>
            <a:pPr algn="ctr">
              <a:lnSpc>
                <a:spcPct val="150000"/>
              </a:lnSpc>
            </a:pPr>
            <a:r>
              <a:rPr lang="en-IN" sz="1600" dirty="0">
                <a:solidFill>
                  <a:schemeClr val="bg1">
                    <a:lumMod val="65000"/>
                  </a:schemeClr>
                </a:solidFill>
                <a:latin typeface="+mj-lt"/>
              </a:rPr>
              <a:t>Advisors: Chirag Bhuvaneshwara, Prof. Dr. Dimitra Tsovaltzi</a:t>
            </a:r>
          </a:p>
          <a:p>
            <a:pPr algn="ctr">
              <a:lnSpc>
                <a:spcPct val="150000"/>
              </a:lnSpc>
            </a:pPr>
            <a:r>
              <a:rPr lang="en-IN" sz="1600" dirty="0">
                <a:solidFill>
                  <a:schemeClr val="bg1">
                    <a:lumMod val="65000"/>
                  </a:schemeClr>
                </a:solidFill>
                <a:latin typeface="+mj-lt"/>
              </a:rPr>
              <a:t>Reviewers: Prof. Dr. Antonio Kruger, Dr. Patrick Gebhard</a:t>
            </a:r>
          </a:p>
        </p:txBody>
      </p:sp>
      <p:pic>
        <p:nvPicPr>
          <p:cNvPr id="7" name="Picture 4" descr="Universität Saarland (@Saar_Uni) | Twitter">
            <a:extLst>
              <a:ext uri="{FF2B5EF4-FFF2-40B4-BE49-F238E27FC236}">
                <a16:creationId xmlns:a16="http://schemas.microsoft.com/office/drawing/2014/main" id="{7169222C-2BDF-9191-05C9-F13CAE2439D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091" b="6316"/>
          <a:stretch/>
        </p:blipFill>
        <p:spPr bwMode="auto">
          <a:xfrm>
            <a:off x="3379016" y="645163"/>
            <a:ext cx="837533" cy="69078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CD3EBB8-6712-B396-8D55-E3C3C310616C}"/>
              </a:ext>
            </a:extLst>
          </p:cNvPr>
          <p:cNvSpPr txBox="1"/>
          <p:nvPr/>
        </p:nvSpPr>
        <p:spPr>
          <a:xfrm>
            <a:off x="399320" y="1909322"/>
            <a:ext cx="6127362" cy="1960152"/>
          </a:xfrm>
          <a:prstGeom prst="rect">
            <a:avLst/>
          </a:prstGeom>
          <a:noFill/>
        </p:spPr>
        <p:txBody>
          <a:bodyPr wrap="square">
            <a:spAutoFit/>
          </a:bodyPr>
          <a:lstStyle/>
          <a:p>
            <a:pPr algn="ctr">
              <a:lnSpc>
                <a:spcPct val="150000"/>
              </a:lnSpc>
            </a:pPr>
            <a:r>
              <a:rPr lang="en-US" sz="2800" dirty="0">
                <a:solidFill>
                  <a:srgbClr val="92E2DD"/>
                </a:solidFill>
              </a:rPr>
              <a:t>Multimodal transformer for </a:t>
            </a:r>
          </a:p>
          <a:p>
            <a:pPr algn="ctr">
              <a:lnSpc>
                <a:spcPct val="150000"/>
              </a:lnSpc>
            </a:pPr>
            <a:r>
              <a:rPr lang="en-US" sz="2800" dirty="0">
                <a:solidFill>
                  <a:srgbClr val="92E2DD"/>
                </a:solidFill>
              </a:rPr>
              <a:t>affect analysis in </a:t>
            </a:r>
          </a:p>
          <a:p>
            <a:pPr algn="ctr">
              <a:lnSpc>
                <a:spcPct val="150000"/>
              </a:lnSpc>
            </a:pPr>
            <a:r>
              <a:rPr lang="en-US" sz="2800" dirty="0">
                <a:solidFill>
                  <a:srgbClr val="92E2DD"/>
                </a:solidFill>
              </a:rPr>
              <a:t>human-virtual agent dyadic interactions</a:t>
            </a:r>
            <a:endParaRPr lang="en-IN" sz="2800" dirty="0">
              <a:solidFill>
                <a:srgbClr val="92E2DD"/>
              </a:solidFill>
              <a:latin typeface="Bahnschrift Light" panose="020B0502040204020203" pitchFamily="34" charset="0"/>
            </a:endParaRPr>
          </a:p>
        </p:txBody>
      </p:sp>
      <p:pic>
        <p:nvPicPr>
          <p:cNvPr id="9" name="Picture 6">
            <a:extLst>
              <a:ext uri="{FF2B5EF4-FFF2-40B4-BE49-F238E27FC236}">
                <a16:creationId xmlns:a16="http://schemas.microsoft.com/office/drawing/2014/main" id="{AA94EBB7-1CD8-5E77-F876-1374BD2C18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37663" y="869951"/>
            <a:ext cx="5108542" cy="510854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57E3E2F2-0DBA-D360-6F24-CD00F36472EB}"/>
              </a:ext>
            </a:extLst>
          </p:cNvPr>
          <p:cNvPicPr>
            <a:picLocks noChangeAspect="1"/>
          </p:cNvPicPr>
          <p:nvPr/>
        </p:nvPicPr>
        <p:blipFill>
          <a:blip r:embed="rId5"/>
          <a:stretch>
            <a:fillRect/>
          </a:stretch>
        </p:blipFill>
        <p:spPr>
          <a:xfrm>
            <a:off x="2401307" y="645163"/>
            <a:ext cx="753581" cy="690783"/>
          </a:xfrm>
          <a:prstGeom prst="rect">
            <a:avLst/>
          </a:prstGeom>
        </p:spPr>
      </p:pic>
    </p:spTree>
    <p:extLst>
      <p:ext uri="{BB962C8B-B14F-4D97-AF65-F5344CB8AC3E}">
        <p14:creationId xmlns:p14="http://schemas.microsoft.com/office/powerpoint/2010/main" val="19092084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9E9672-90FA-21B3-64EE-7E496320C62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83F7E7B-A0DF-679E-D2DA-FEC07610145B}"/>
              </a:ext>
            </a:extLst>
          </p:cNvPr>
          <p:cNvSpPr/>
          <p:nvPr/>
        </p:nvSpPr>
        <p:spPr>
          <a:xfrm>
            <a:off x="0" y="6322470"/>
            <a:ext cx="12192000" cy="535529"/>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cxnSp>
        <p:nvCxnSpPr>
          <p:cNvPr id="29" name="Straight Arrow Connector 28">
            <a:extLst>
              <a:ext uri="{FF2B5EF4-FFF2-40B4-BE49-F238E27FC236}">
                <a16:creationId xmlns:a16="http://schemas.microsoft.com/office/drawing/2014/main" id="{520CEC20-AE72-F277-7523-D5F75572AA38}"/>
              </a:ext>
            </a:extLst>
          </p:cNvPr>
          <p:cNvCxnSpPr>
            <a:cxnSpLocks/>
            <a:stCxn id="18" idx="0"/>
            <a:endCxn id="28" idx="1"/>
          </p:cNvCxnSpPr>
          <p:nvPr/>
        </p:nvCxnSpPr>
        <p:spPr>
          <a:xfrm>
            <a:off x="8552994" y="3544891"/>
            <a:ext cx="316929" cy="0"/>
          </a:xfrm>
          <a:prstGeom prst="straightConnector1">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17" name="Slide Number Placeholder 16">
            <a:extLst>
              <a:ext uri="{FF2B5EF4-FFF2-40B4-BE49-F238E27FC236}">
                <a16:creationId xmlns:a16="http://schemas.microsoft.com/office/drawing/2014/main" id="{84161592-4FB6-B305-B63D-AE6A6C939B4E}"/>
              </a:ext>
            </a:extLst>
          </p:cNvPr>
          <p:cNvSpPr>
            <a:spLocks noGrp="1"/>
          </p:cNvSpPr>
          <p:nvPr>
            <p:ph type="sldNum" sz="quarter" idx="12"/>
          </p:nvPr>
        </p:nvSpPr>
        <p:spPr/>
        <p:txBody>
          <a:bodyPr/>
          <a:lstStyle/>
          <a:p>
            <a:fld id="{821DA933-34E6-4946-B97D-E0783D4A57BC}" type="slidenum">
              <a:rPr lang="en-IN" smtClean="0"/>
              <a:t>10</a:t>
            </a:fld>
            <a:endParaRPr lang="en-IN"/>
          </a:p>
        </p:txBody>
      </p:sp>
      <p:sp>
        <p:nvSpPr>
          <p:cNvPr id="18" name="Rectangle: Diagonal Corners Rounded 17">
            <a:extLst>
              <a:ext uri="{FF2B5EF4-FFF2-40B4-BE49-F238E27FC236}">
                <a16:creationId xmlns:a16="http://schemas.microsoft.com/office/drawing/2014/main" id="{4DBA53AF-341E-22AB-52FA-AD4C371DD2AA}"/>
              </a:ext>
            </a:extLst>
          </p:cNvPr>
          <p:cNvSpPr/>
          <p:nvPr/>
        </p:nvSpPr>
        <p:spPr>
          <a:xfrm>
            <a:off x="6902448" y="3138832"/>
            <a:ext cx="1650546" cy="812118"/>
          </a:xfrm>
          <a:prstGeom prst="round2Diag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Fusion Module</a:t>
            </a:r>
            <a:endParaRPr lang="en-IN" sz="1200" baseline="30000" dirty="0">
              <a:latin typeface="Bahnschrift Light" panose="020B0502040204020203" pitchFamily="34" charset="0"/>
            </a:endParaRPr>
          </a:p>
        </p:txBody>
      </p:sp>
      <p:cxnSp>
        <p:nvCxnSpPr>
          <p:cNvPr id="26" name="Connector: Elbow 25">
            <a:extLst>
              <a:ext uri="{FF2B5EF4-FFF2-40B4-BE49-F238E27FC236}">
                <a16:creationId xmlns:a16="http://schemas.microsoft.com/office/drawing/2014/main" id="{C8BE72F7-F4DD-995A-89DA-75211D8B6B3A}"/>
              </a:ext>
            </a:extLst>
          </p:cNvPr>
          <p:cNvCxnSpPr>
            <a:cxnSpLocks/>
            <a:stCxn id="12" idx="0"/>
            <a:endCxn id="18" idx="2"/>
          </p:cNvCxnSpPr>
          <p:nvPr/>
        </p:nvCxnSpPr>
        <p:spPr>
          <a:xfrm>
            <a:off x="6068686" y="2487717"/>
            <a:ext cx="833762" cy="1057174"/>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E7F26CDF-5A1F-E31A-8A1E-1F3576FFEC51}"/>
              </a:ext>
            </a:extLst>
          </p:cNvPr>
          <p:cNvCxnSpPr>
            <a:cxnSpLocks/>
            <a:stCxn id="32" idx="0"/>
            <a:endCxn id="18" idx="2"/>
          </p:cNvCxnSpPr>
          <p:nvPr/>
        </p:nvCxnSpPr>
        <p:spPr>
          <a:xfrm flipV="1">
            <a:off x="6076399" y="3544891"/>
            <a:ext cx="826049" cy="976849"/>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98354244-548B-2E9B-99C7-F45792023585}"/>
              </a:ext>
            </a:extLst>
          </p:cNvPr>
          <p:cNvSpPr/>
          <p:nvPr/>
        </p:nvSpPr>
        <p:spPr>
          <a:xfrm>
            <a:off x="8869923" y="3229638"/>
            <a:ext cx="1235749" cy="630505"/>
          </a:xfrm>
          <a:prstGeom prst="round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Output</a:t>
            </a:r>
          </a:p>
        </p:txBody>
      </p:sp>
      <p:sp>
        <p:nvSpPr>
          <p:cNvPr id="32" name="Rectangle: Diagonal Corners Rounded 31">
            <a:extLst>
              <a:ext uri="{FF2B5EF4-FFF2-40B4-BE49-F238E27FC236}">
                <a16:creationId xmlns:a16="http://schemas.microsoft.com/office/drawing/2014/main" id="{E5DFB3F4-7176-F113-C627-689758BE6A9A}"/>
              </a:ext>
            </a:extLst>
          </p:cNvPr>
          <p:cNvSpPr/>
          <p:nvPr/>
        </p:nvSpPr>
        <p:spPr>
          <a:xfrm>
            <a:off x="4160403" y="4050356"/>
            <a:ext cx="1915996" cy="942767"/>
          </a:xfrm>
          <a:prstGeom prst="round2Diag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Audio Feature Extractor</a:t>
            </a:r>
            <a:endParaRPr lang="en-IN" sz="1200" baseline="30000" dirty="0">
              <a:latin typeface="Bahnschrift Light" panose="020B0502040204020203" pitchFamily="34" charset="0"/>
            </a:endParaRPr>
          </a:p>
        </p:txBody>
      </p:sp>
      <p:sp>
        <p:nvSpPr>
          <p:cNvPr id="12" name="Rectangle: Diagonal Corners Rounded 11">
            <a:extLst>
              <a:ext uri="{FF2B5EF4-FFF2-40B4-BE49-F238E27FC236}">
                <a16:creationId xmlns:a16="http://schemas.microsoft.com/office/drawing/2014/main" id="{5EFBBAAD-F19E-5558-F049-699B7403DDE5}"/>
              </a:ext>
            </a:extLst>
          </p:cNvPr>
          <p:cNvSpPr/>
          <p:nvPr/>
        </p:nvSpPr>
        <p:spPr>
          <a:xfrm>
            <a:off x="4152690" y="2016333"/>
            <a:ext cx="1915996" cy="942767"/>
          </a:xfrm>
          <a:prstGeom prst="round2Diag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Video Feature Extractor</a:t>
            </a:r>
            <a:endParaRPr lang="en-IN" sz="1200" baseline="30000" dirty="0">
              <a:latin typeface="Bahnschrift Light" panose="020B0502040204020203" pitchFamily="34" charset="0"/>
            </a:endParaRPr>
          </a:p>
        </p:txBody>
      </p:sp>
      <p:sp>
        <p:nvSpPr>
          <p:cNvPr id="2" name="Rectangle 1">
            <a:extLst>
              <a:ext uri="{FF2B5EF4-FFF2-40B4-BE49-F238E27FC236}">
                <a16:creationId xmlns:a16="http://schemas.microsoft.com/office/drawing/2014/main" id="{0F9CD991-0CDA-DFE4-AB7B-73601EEB6BFC}"/>
              </a:ext>
            </a:extLst>
          </p:cNvPr>
          <p:cNvSpPr/>
          <p:nvPr/>
        </p:nvSpPr>
        <p:spPr>
          <a:xfrm>
            <a:off x="2250684" y="2131358"/>
            <a:ext cx="1211580" cy="712717"/>
          </a:xfrm>
          <a:prstGeom prst="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Video Input</a:t>
            </a:r>
          </a:p>
        </p:txBody>
      </p:sp>
      <p:sp>
        <p:nvSpPr>
          <p:cNvPr id="3" name="Rectangle 2">
            <a:extLst>
              <a:ext uri="{FF2B5EF4-FFF2-40B4-BE49-F238E27FC236}">
                <a16:creationId xmlns:a16="http://schemas.microsoft.com/office/drawing/2014/main" id="{17110B35-B002-53CE-D1AD-77896BACB959}"/>
              </a:ext>
            </a:extLst>
          </p:cNvPr>
          <p:cNvSpPr/>
          <p:nvPr/>
        </p:nvSpPr>
        <p:spPr>
          <a:xfrm>
            <a:off x="2250684" y="4164508"/>
            <a:ext cx="1211580" cy="712717"/>
          </a:xfrm>
          <a:prstGeom prst="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5" name="Straight Arrow Connector 4">
            <a:extLst>
              <a:ext uri="{FF2B5EF4-FFF2-40B4-BE49-F238E27FC236}">
                <a16:creationId xmlns:a16="http://schemas.microsoft.com/office/drawing/2014/main" id="{A13A2C18-C1BF-95BD-3E54-39F1887AB925}"/>
              </a:ext>
            </a:extLst>
          </p:cNvPr>
          <p:cNvCxnSpPr>
            <a:cxnSpLocks/>
            <a:stCxn id="2" idx="3"/>
            <a:endCxn id="12" idx="2"/>
          </p:cNvCxnSpPr>
          <p:nvPr/>
        </p:nvCxnSpPr>
        <p:spPr>
          <a:xfrm>
            <a:off x="3462264" y="2487717"/>
            <a:ext cx="6904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D259633-E050-A852-1440-062D934B68B3}"/>
              </a:ext>
            </a:extLst>
          </p:cNvPr>
          <p:cNvCxnSpPr>
            <a:cxnSpLocks/>
            <a:stCxn id="3" idx="3"/>
            <a:endCxn id="32" idx="2"/>
          </p:cNvCxnSpPr>
          <p:nvPr/>
        </p:nvCxnSpPr>
        <p:spPr>
          <a:xfrm>
            <a:off x="3462264" y="4520867"/>
            <a:ext cx="698139" cy="8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6F8F5A8A-2D43-57E6-3ECB-75D64D26CD27}"/>
              </a:ext>
            </a:extLst>
          </p:cNvPr>
          <p:cNvGrpSpPr/>
          <p:nvPr/>
        </p:nvGrpSpPr>
        <p:grpSpPr>
          <a:xfrm>
            <a:off x="0" y="380014"/>
            <a:ext cx="12191999" cy="557354"/>
            <a:chOff x="0" y="457200"/>
            <a:chExt cx="12191999" cy="606340"/>
          </a:xfrm>
        </p:grpSpPr>
        <p:sp>
          <p:nvSpPr>
            <p:cNvPr id="10" name="Rectangle 9">
              <a:extLst>
                <a:ext uri="{FF2B5EF4-FFF2-40B4-BE49-F238E27FC236}">
                  <a16:creationId xmlns:a16="http://schemas.microsoft.com/office/drawing/2014/main" id="{FCFE79EB-7EE2-A511-D989-3FF56512EBAF}"/>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t>
              </a:r>
              <a:r>
                <a:rPr lang="en-IN" sz="1200" dirty="0">
                  <a:solidFill>
                    <a:schemeClr val="bg1"/>
                  </a:solidFill>
                  <a:latin typeface="Bahnschrift Light"/>
                  <a:cs typeface="Calibri"/>
                </a:rPr>
                <a:t>Architecture</a:t>
              </a:r>
              <a:r>
                <a:rPr lang="en-IN" sz="1200" dirty="0">
                  <a:solidFill>
                    <a:schemeClr val="bg1">
                      <a:lumMod val="75000"/>
                    </a:schemeClr>
                  </a:solidFill>
                  <a:latin typeface="Bahnschrift Light"/>
                  <a:cs typeface="Calibri"/>
                </a:rPr>
                <a:t>                     Video                     Audio                      Fusion</a:t>
              </a:r>
              <a:endParaRPr lang="en-IN" sz="1200" dirty="0">
                <a:solidFill>
                  <a:schemeClr val="bg1"/>
                </a:solidFill>
                <a:latin typeface="Bahnschrift Light"/>
                <a:cs typeface="Calibri"/>
              </a:endParaRPr>
            </a:p>
          </p:txBody>
        </p:sp>
        <p:sp>
          <p:nvSpPr>
            <p:cNvPr id="11" name="Isosceles Triangle 10">
              <a:extLst>
                <a:ext uri="{FF2B5EF4-FFF2-40B4-BE49-F238E27FC236}">
                  <a16:creationId xmlns:a16="http://schemas.microsoft.com/office/drawing/2014/main" id="{493083D0-C1D9-7A36-E35F-C34C3AAB0F4B}"/>
                </a:ext>
              </a:extLst>
            </p:cNvPr>
            <p:cNvSpPr/>
            <p:nvPr/>
          </p:nvSpPr>
          <p:spPr>
            <a:xfrm rot="10800000">
              <a:off x="474559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13" name="Rectangle 12">
            <a:extLst>
              <a:ext uri="{FF2B5EF4-FFF2-40B4-BE49-F238E27FC236}">
                <a16:creationId xmlns:a16="http://schemas.microsoft.com/office/drawing/2014/main" id="{F4087169-2E6A-EC5D-B069-0C6A5ACEFB1E}"/>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14" name="Isosceles Triangle 13">
            <a:extLst>
              <a:ext uri="{FF2B5EF4-FFF2-40B4-BE49-F238E27FC236}">
                <a16:creationId xmlns:a16="http://schemas.microsoft.com/office/drawing/2014/main" id="{7E18F5A9-EA20-1CED-AE84-D44AA578E9D0}"/>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735374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EB9E96-3CC2-34A9-9EF7-F6152F3998EB}"/>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16EEDAA9-9B09-11DC-B4DA-75DB6ED674DE}"/>
              </a:ext>
            </a:extLst>
          </p:cNvPr>
          <p:cNvSpPr/>
          <p:nvPr/>
        </p:nvSpPr>
        <p:spPr>
          <a:xfrm>
            <a:off x="0" y="6322470"/>
            <a:ext cx="12192000" cy="535529"/>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cxnSp>
        <p:nvCxnSpPr>
          <p:cNvPr id="29" name="Straight Arrow Connector 28">
            <a:extLst>
              <a:ext uri="{FF2B5EF4-FFF2-40B4-BE49-F238E27FC236}">
                <a16:creationId xmlns:a16="http://schemas.microsoft.com/office/drawing/2014/main" id="{95961A3A-F28C-B9EC-3297-380243471D30}"/>
              </a:ext>
            </a:extLst>
          </p:cNvPr>
          <p:cNvCxnSpPr>
            <a:cxnSpLocks/>
            <a:stCxn id="18" idx="0"/>
            <a:endCxn id="28" idx="1"/>
          </p:cNvCxnSpPr>
          <p:nvPr/>
        </p:nvCxnSpPr>
        <p:spPr>
          <a:xfrm>
            <a:off x="3944548" y="3770118"/>
            <a:ext cx="183175" cy="0"/>
          </a:xfrm>
          <a:prstGeom prst="straightConnector1">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17" name="Slide Number Placeholder 16">
            <a:extLst>
              <a:ext uri="{FF2B5EF4-FFF2-40B4-BE49-F238E27FC236}">
                <a16:creationId xmlns:a16="http://schemas.microsoft.com/office/drawing/2014/main" id="{DF9FDC14-06FA-1159-2F65-AB375BE5792F}"/>
              </a:ext>
            </a:extLst>
          </p:cNvPr>
          <p:cNvSpPr>
            <a:spLocks noGrp="1"/>
          </p:cNvSpPr>
          <p:nvPr>
            <p:ph type="sldNum" sz="quarter" idx="12"/>
          </p:nvPr>
        </p:nvSpPr>
        <p:spPr/>
        <p:txBody>
          <a:bodyPr/>
          <a:lstStyle/>
          <a:p>
            <a:fld id="{821DA933-34E6-4946-B97D-E0783D4A57BC}" type="slidenum">
              <a:rPr lang="en-IN" smtClean="0"/>
              <a:t>11</a:t>
            </a:fld>
            <a:endParaRPr lang="en-IN"/>
          </a:p>
        </p:txBody>
      </p:sp>
      <p:sp>
        <p:nvSpPr>
          <p:cNvPr id="18" name="Rectangle: Diagonal Corners Rounded 17">
            <a:extLst>
              <a:ext uri="{FF2B5EF4-FFF2-40B4-BE49-F238E27FC236}">
                <a16:creationId xmlns:a16="http://schemas.microsoft.com/office/drawing/2014/main" id="{735FB4F4-4529-BB26-F482-3005DF66F256}"/>
              </a:ext>
            </a:extLst>
          </p:cNvPr>
          <p:cNvSpPr/>
          <p:nvPr/>
        </p:nvSpPr>
        <p:spPr>
          <a:xfrm>
            <a:off x="2854524" y="3354316"/>
            <a:ext cx="1090024" cy="831604"/>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Fusion Module</a:t>
            </a:r>
            <a:endParaRPr lang="en-IN" sz="1200" baseline="30000" dirty="0">
              <a:latin typeface="Bahnschrift Light" panose="020B0502040204020203" pitchFamily="34" charset="0"/>
            </a:endParaRPr>
          </a:p>
        </p:txBody>
      </p:sp>
      <p:cxnSp>
        <p:nvCxnSpPr>
          <p:cNvPr id="26" name="Connector: Elbow 25">
            <a:extLst>
              <a:ext uri="{FF2B5EF4-FFF2-40B4-BE49-F238E27FC236}">
                <a16:creationId xmlns:a16="http://schemas.microsoft.com/office/drawing/2014/main" id="{ED086890-5BAF-E268-FFCE-BA5FBBF1B996}"/>
              </a:ext>
            </a:extLst>
          </p:cNvPr>
          <p:cNvCxnSpPr>
            <a:cxnSpLocks/>
            <a:stCxn id="12" idx="0"/>
            <a:endCxn id="18" idx="2"/>
          </p:cNvCxnSpPr>
          <p:nvPr/>
        </p:nvCxnSpPr>
        <p:spPr>
          <a:xfrm>
            <a:off x="2444048" y="3322986"/>
            <a:ext cx="410476" cy="447132"/>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2EDA0FCF-3E08-1A95-0AD5-2728970C1DC4}"/>
              </a:ext>
            </a:extLst>
          </p:cNvPr>
          <p:cNvCxnSpPr>
            <a:cxnSpLocks/>
            <a:stCxn id="32" idx="0"/>
            <a:endCxn id="18" idx="2"/>
          </p:cNvCxnSpPr>
          <p:nvPr/>
        </p:nvCxnSpPr>
        <p:spPr>
          <a:xfrm flipV="1">
            <a:off x="2394038" y="3770118"/>
            <a:ext cx="460486" cy="565305"/>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6ADD053E-3BC1-1C04-C6C8-D690A9D2E2D3}"/>
              </a:ext>
            </a:extLst>
          </p:cNvPr>
          <p:cNvSpPr/>
          <p:nvPr/>
        </p:nvSpPr>
        <p:spPr>
          <a:xfrm>
            <a:off x="4127723" y="3454865"/>
            <a:ext cx="1235749" cy="630505"/>
          </a:xfrm>
          <a:prstGeom prst="round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Output</a:t>
            </a:r>
          </a:p>
        </p:txBody>
      </p:sp>
      <p:sp>
        <p:nvSpPr>
          <p:cNvPr id="32" name="Rectangle: Diagonal Corners Rounded 31">
            <a:extLst>
              <a:ext uri="{FF2B5EF4-FFF2-40B4-BE49-F238E27FC236}">
                <a16:creationId xmlns:a16="http://schemas.microsoft.com/office/drawing/2014/main" id="{E4212B32-5B0D-36F2-42AE-FA97D1D1BF7F}"/>
              </a:ext>
            </a:extLst>
          </p:cNvPr>
          <p:cNvSpPr/>
          <p:nvPr/>
        </p:nvSpPr>
        <p:spPr>
          <a:xfrm>
            <a:off x="1182458" y="3875325"/>
            <a:ext cx="1211580" cy="920195"/>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Audio Feature Extractor</a:t>
            </a:r>
            <a:endParaRPr lang="en-IN" sz="1200" baseline="30000" dirty="0">
              <a:latin typeface="Bahnschrift Light" panose="020B0502040204020203" pitchFamily="34" charset="0"/>
            </a:endParaRPr>
          </a:p>
        </p:txBody>
      </p:sp>
      <p:sp>
        <p:nvSpPr>
          <p:cNvPr id="12" name="Rectangle: Diagonal Corners Rounded 11">
            <a:extLst>
              <a:ext uri="{FF2B5EF4-FFF2-40B4-BE49-F238E27FC236}">
                <a16:creationId xmlns:a16="http://schemas.microsoft.com/office/drawing/2014/main" id="{38C77F5C-81BD-7EC3-B433-2D67C2585EC6}"/>
              </a:ext>
            </a:extLst>
          </p:cNvPr>
          <p:cNvSpPr/>
          <p:nvPr/>
        </p:nvSpPr>
        <p:spPr>
          <a:xfrm>
            <a:off x="1232468" y="2862888"/>
            <a:ext cx="1211580" cy="920195"/>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Video Feature Extractor</a:t>
            </a:r>
            <a:endParaRPr lang="en-IN" sz="1200" baseline="30000" dirty="0">
              <a:latin typeface="Bahnschrift Light" panose="020B0502040204020203" pitchFamily="34" charset="0"/>
            </a:endParaRPr>
          </a:p>
        </p:txBody>
      </p:sp>
      <p:sp>
        <p:nvSpPr>
          <p:cNvPr id="2" name="Rectangle 1">
            <a:extLst>
              <a:ext uri="{FF2B5EF4-FFF2-40B4-BE49-F238E27FC236}">
                <a16:creationId xmlns:a16="http://schemas.microsoft.com/office/drawing/2014/main" id="{9015D104-A26D-EC30-4CDD-A65327319323}"/>
              </a:ext>
            </a:extLst>
          </p:cNvPr>
          <p:cNvSpPr/>
          <p:nvPr/>
        </p:nvSpPr>
        <p:spPr>
          <a:xfrm>
            <a:off x="178044" y="2998470"/>
            <a:ext cx="685556" cy="761669"/>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Video Input</a:t>
            </a:r>
          </a:p>
        </p:txBody>
      </p:sp>
      <p:sp>
        <p:nvSpPr>
          <p:cNvPr id="3" name="Rectangle 2">
            <a:extLst>
              <a:ext uri="{FF2B5EF4-FFF2-40B4-BE49-F238E27FC236}">
                <a16:creationId xmlns:a16="http://schemas.microsoft.com/office/drawing/2014/main" id="{84DED985-A46B-BAA1-C649-626B6F6F5572}"/>
              </a:ext>
            </a:extLst>
          </p:cNvPr>
          <p:cNvSpPr/>
          <p:nvPr/>
        </p:nvSpPr>
        <p:spPr>
          <a:xfrm>
            <a:off x="174906" y="3927201"/>
            <a:ext cx="685556" cy="761669"/>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5" name="Straight Arrow Connector 4">
            <a:extLst>
              <a:ext uri="{FF2B5EF4-FFF2-40B4-BE49-F238E27FC236}">
                <a16:creationId xmlns:a16="http://schemas.microsoft.com/office/drawing/2014/main" id="{A87208C8-AC9C-9811-1112-D9FBD514E64E}"/>
              </a:ext>
            </a:extLst>
          </p:cNvPr>
          <p:cNvCxnSpPr>
            <a:cxnSpLocks/>
            <a:stCxn id="2" idx="3"/>
            <a:endCxn id="12" idx="2"/>
          </p:cNvCxnSpPr>
          <p:nvPr/>
        </p:nvCxnSpPr>
        <p:spPr>
          <a:xfrm flipV="1">
            <a:off x="863600" y="3322986"/>
            <a:ext cx="368868" cy="563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0A324C27-3D80-8E76-2CD9-EF4782810270}"/>
              </a:ext>
            </a:extLst>
          </p:cNvPr>
          <p:cNvCxnSpPr>
            <a:cxnSpLocks/>
            <a:stCxn id="3" idx="3"/>
            <a:endCxn id="32" idx="2"/>
          </p:cNvCxnSpPr>
          <p:nvPr/>
        </p:nvCxnSpPr>
        <p:spPr>
          <a:xfrm>
            <a:off x="860462" y="4308036"/>
            <a:ext cx="321996" cy="273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1678934E-254D-B576-33FB-36D954CD7EF0}"/>
              </a:ext>
            </a:extLst>
          </p:cNvPr>
          <p:cNvGrpSpPr/>
          <p:nvPr/>
        </p:nvGrpSpPr>
        <p:grpSpPr>
          <a:xfrm>
            <a:off x="0" y="380014"/>
            <a:ext cx="12191999" cy="557354"/>
            <a:chOff x="0" y="457200"/>
            <a:chExt cx="12191999" cy="606340"/>
          </a:xfrm>
        </p:grpSpPr>
        <p:sp>
          <p:nvSpPr>
            <p:cNvPr id="10" name="Rectangle 9">
              <a:extLst>
                <a:ext uri="{FF2B5EF4-FFF2-40B4-BE49-F238E27FC236}">
                  <a16:creationId xmlns:a16="http://schemas.microsoft.com/office/drawing/2014/main" id="{886665D2-DD8F-C229-679E-0E3D0911F0DD}"/>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t>
              </a:r>
              <a:r>
                <a:rPr lang="en-IN" sz="1200" dirty="0">
                  <a:solidFill>
                    <a:schemeClr val="bg1"/>
                  </a:solidFill>
                  <a:latin typeface="Bahnschrift Light"/>
                  <a:cs typeface="Calibri"/>
                </a:rPr>
                <a:t>Architecture</a:t>
              </a:r>
              <a:r>
                <a:rPr lang="en-IN" sz="1200" dirty="0">
                  <a:solidFill>
                    <a:schemeClr val="bg1">
                      <a:lumMod val="75000"/>
                    </a:schemeClr>
                  </a:solidFill>
                  <a:latin typeface="Bahnschrift Light"/>
                  <a:cs typeface="Calibri"/>
                </a:rPr>
                <a:t>                     Video                     Audio                      Fusion</a:t>
              </a:r>
              <a:endParaRPr lang="en-IN" sz="1200" dirty="0">
                <a:solidFill>
                  <a:schemeClr val="bg1"/>
                </a:solidFill>
                <a:latin typeface="Bahnschrift Light"/>
                <a:cs typeface="Calibri"/>
              </a:endParaRPr>
            </a:p>
          </p:txBody>
        </p:sp>
        <p:sp>
          <p:nvSpPr>
            <p:cNvPr id="11" name="Isosceles Triangle 10">
              <a:extLst>
                <a:ext uri="{FF2B5EF4-FFF2-40B4-BE49-F238E27FC236}">
                  <a16:creationId xmlns:a16="http://schemas.microsoft.com/office/drawing/2014/main" id="{683F7D2E-BB97-D5EC-0BC1-A9805395D189}"/>
                </a:ext>
              </a:extLst>
            </p:cNvPr>
            <p:cNvSpPr/>
            <p:nvPr/>
          </p:nvSpPr>
          <p:spPr>
            <a:xfrm rot="10800000">
              <a:off x="474559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13" name="Rectangle 12">
            <a:extLst>
              <a:ext uri="{FF2B5EF4-FFF2-40B4-BE49-F238E27FC236}">
                <a16:creationId xmlns:a16="http://schemas.microsoft.com/office/drawing/2014/main" id="{577196C5-690D-E39D-51D2-236FF92860AE}"/>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14" name="Isosceles Triangle 13">
            <a:extLst>
              <a:ext uri="{FF2B5EF4-FFF2-40B4-BE49-F238E27FC236}">
                <a16:creationId xmlns:a16="http://schemas.microsoft.com/office/drawing/2014/main" id="{004692A7-68AE-F367-CDA4-701A085FE9F8}"/>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Speech Bubble: Rectangle 46">
            <a:extLst>
              <a:ext uri="{FF2B5EF4-FFF2-40B4-BE49-F238E27FC236}">
                <a16:creationId xmlns:a16="http://schemas.microsoft.com/office/drawing/2014/main" id="{12BBB682-893C-7B76-0EDD-0972199B8355}"/>
              </a:ext>
            </a:extLst>
          </p:cNvPr>
          <p:cNvSpPr/>
          <p:nvPr/>
        </p:nvSpPr>
        <p:spPr>
          <a:xfrm>
            <a:off x="5977264" y="1044362"/>
            <a:ext cx="5947006" cy="4979835"/>
          </a:xfrm>
          <a:prstGeom prst="wedgeRectCallout">
            <a:avLst>
              <a:gd name="adj1" fmla="val -60595"/>
              <a:gd name="adj2" fmla="val -6554"/>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TextBox 47">
            <a:extLst>
              <a:ext uri="{FF2B5EF4-FFF2-40B4-BE49-F238E27FC236}">
                <a16:creationId xmlns:a16="http://schemas.microsoft.com/office/drawing/2014/main" id="{0077AA76-6A00-4E4C-A2DA-887ABFC189C6}"/>
              </a:ext>
            </a:extLst>
          </p:cNvPr>
          <p:cNvSpPr txBox="1"/>
          <p:nvPr/>
        </p:nvSpPr>
        <p:spPr>
          <a:xfrm>
            <a:off x="8636347" y="1233705"/>
            <a:ext cx="1132292" cy="369332"/>
          </a:xfrm>
          <a:prstGeom prst="rect">
            <a:avLst/>
          </a:prstGeom>
          <a:noFill/>
        </p:spPr>
        <p:txBody>
          <a:bodyPr wrap="square" rtlCol="0">
            <a:spAutoFit/>
          </a:bodyPr>
          <a:lstStyle/>
          <a:p>
            <a:r>
              <a:rPr lang="en-IN" dirty="0"/>
              <a:t>PAD</a:t>
            </a:r>
          </a:p>
        </p:txBody>
      </p:sp>
      <p:sp>
        <p:nvSpPr>
          <p:cNvPr id="49" name="TextBox 48">
            <a:extLst>
              <a:ext uri="{FF2B5EF4-FFF2-40B4-BE49-F238E27FC236}">
                <a16:creationId xmlns:a16="http://schemas.microsoft.com/office/drawing/2014/main" id="{5549DF06-30CB-499D-09F7-0AEFAF78EAD2}"/>
              </a:ext>
            </a:extLst>
          </p:cNvPr>
          <p:cNvSpPr txBox="1"/>
          <p:nvPr/>
        </p:nvSpPr>
        <p:spPr>
          <a:xfrm>
            <a:off x="7488483" y="1876837"/>
            <a:ext cx="3236395" cy="369332"/>
          </a:xfrm>
          <a:prstGeom prst="rect">
            <a:avLst/>
          </a:prstGeom>
          <a:noFill/>
        </p:spPr>
        <p:txBody>
          <a:bodyPr wrap="square" rtlCol="0">
            <a:spAutoFit/>
          </a:bodyPr>
          <a:lstStyle/>
          <a:p>
            <a:r>
              <a:rPr lang="en-IN" dirty="0"/>
              <a:t>Pleasure    Arousal    Dominance</a:t>
            </a:r>
          </a:p>
        </p:txBody>
      </p:sp>
      <p:cxnSp>
        <p:nvCxnSpPr>
          <p:cNvPr id="50" name="Straight Arrow Connector 49">
            <a:extLst>
              <a:ext uri="{FF2B5EF4-FFF2-40B4-BE49-F238E27FC236}">
                <a16:creationId xmlns:a16="http://schemas.microsoft.com/office/drawing/2014/main" id="{F3FD46A1-9ADD-2196-D812-088EE8839AAD}"/>
              </a:ext>
            </a:extLst>
          </p:cNvPr>
          <p:cNvCxnSpPr>
            <a:cxnSpLocks/>
          </p:cNvCxnSpPr>
          <p:nvPr/>
        </p:nvCxnSpPr>
        <p:spPr>
          <a:xfrm flipH="1">
            <a:off x="8325060" y="1603037"/>
            <a:ext cx="403698" cy="24505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7F3F5A95-425F-4080-8C73-650813EF05A7}"/>
              </a:ext>
            </a:extLst>
          </p:cNvPr>
          <p:cNvCxnSpPr>
            <a:cxnSpLocks/>
          </p:cNvCxnSpPr>
          <p:nvPr/>
        </p:nvCxnSpPr>
        <p:spPr>
          <a:xfrm>
            <a:off x="8909501" y="1631161"/>
            <a:ext cx="0" cy="2515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2F28FDC6-82D9-93B6-524B-45CDBF00620F}"/>
              </a:ext>
            </a:extLst>
          </p:cNvPr>
          <p:cNvCxnSpPr>
            <a:cxnSpLocks/>
          </p:cNvCxnSpPr>
          <p:nvPr/>
        </p:nvCxnSpPr>
        <p:spPr>
          <a:xfrm>
            <a:off x="9091895" y="1597543"/>
            <a:ext cx="434531" cy="2505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CC3D9A4C-3052-C9AA-B470-529124B7B3A4}"/>
              </a:ext>
            </a:extLst>
          </p:cNvPr>
          <p:cNvSpPr txBox="1"/>
          <p:nvPr/>
        </p:nvSpPr>
        <p:spPr>
          <a:xfrm>
            <a:off x="8526909" y="2246169"/>
            <a:ext cx="1057000" cy="369332"/>
          </a:xfrm>
          <a:prstGeom prst="rect">
            <a:avLst/>
          </a:prstGeom>
          <a:noFill/>
        </p:spPr>
        <p:txBody>
          <a:bodyPr wrap="square" rtlCol="0">
            <a:spAutoFit/>
          </a:bodyPr>
          <a:lstStyle/>
          <a:p>
            <a:r>
              <a:rPr lang="en-IN" dirty="0"/>
              <a:t>∈ [1,9]</a:t>
            </a:r>
          </a:p>
        </p:txBody>
      </p:sp>
      <p:sp>
        <p:nvSpPr>
          <p:cNvPr id="54" name="Rectangle 53">
            <a:extLst>
              <a:ext uri="{FF2B5EF4-FFF2-40B4-BE49-F238E27FC236}">
                <a16:creationId xmlns:a16="http://schemas.microsoft.com/office/drawing/2014/main" id="{32D3C127-FB53-C6F0-2C2B-ED883A81038B}"/>
              </a:ext>
            </a:extLst>
          </p:cNvPr>
          <p:cNvSpPr/>
          <p:nvPr/>
        </p:nvSpPr>
        <p:spPr>
          <a:xfrm>
            <a:off x="6222364" y="2909039"/>
            <a:ext cx="5365898" cy="2918165"/>
          </a:xfrm>
          <a:prstGeom prst="rect">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55" name="TextBox 54">
            <a:extLst>
              <a:ext uri="{FF2B5EF4-FFF2-40B4-BE49-F238E27FC236}">
                <a16:creationId xmlns:a16="http://schemas.microsoft.com/office/drawing/2014/main" id="{4C7F37A3-52B8-7030-27C5-F9AF78CFD267}"/>
              </a:ext>
            </a:extLst>
          </p:cNvPr>
          <p:cNvSpPr txBox="1"/>
          <p:nvPr/>
        </p:nvSpPr>
        <p:spPr>
          <a:xfrm>
            <a:off x="6252638" y="3139866"/>
            <a:ext cx="2903587" cy="738664"/>
          </a:xfrm>
          <a:prstGeom prst="rect">
            <a:avLst/>
          </a:prstGeom>
          <a:noFill/>
        </p:spPr>
        <p:txBody>
          <a:bodyPr wrap="square" rtlCol="0">
            <a:spAutoFit/>
          </a:bodyPr>
          <a:lstStyle/>
          <a:p>
            <a:pPr marL="342900" indent="-342900">
              <a:buAutoNum type="arabicParenR"/>
            </a:pPr>
            <a:r>
              <a:rPr lang="en-IN" sz="1400" dirty="0"/>
              <a:t>Mean Absolute Error (MAE)</a:t>
            </a:r>
          </a:p>
          <a:p>
            <a:endParaRPr lang="en-IN" sz="1400" dirty="0"/>
          </a:p>
          <a:p>
            <a:r>
              <a:rPr lang="en-IN" sz="1400" dirty="0"/>
              <a:t>2)     Range-2 accuracy</a:t>
            </a:r>
          </a:p>
        </p:txBody>
      </p:sp>
      <p:cxnSp>
        <p:nvCxnSpPr>
          <p:cNvPr id="56" name="Straight Arrow Connector 55">
            <a:extLst>
              <a:ext uri="{FF2B5EF4-FFF2-40B4-BE49-F238E27FC236}">
                <a16:creationId xmlns:a16="http://schemas.microsoft.com/office/drawing/2014/main" id="{F20A808B-04A5-0842-937C-7E3F8A77A9FA}"/>
              </a:ext>
            </a:extLst>
          </p:cNvPr>
          <p:cNvCxnSpPr/>
          <p:nvPr/>
        </p:nvCxnSpPr>
        <p:spPr>
          <a:xfrm flipV="1">
            <a:off x="6732729" y="5135620"/>
            <a:ext cx="4436075" cy="10079"/>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57" name="TextBox 56">
            <a:extLst>
              <a:ext uri="{FF2B5EF4-FFF2-40B4-BE49-F238E27FC236}">
                <a16:creationId xmlns:a16="http://schemas.microsoft.com/office/drawing/2014/main" id="{0C418E0E-9AD9-C659-753C-3DB6EEFB4DBC}"/>
              </a:ext>
            </a:extLst>
          </p:cNvPr>
          <p:cNvSpPr txBox="1"/>
          <p:nvPr/>
        </p:nvSpPr>
        <p:spPr>
          <a:xfrm>
            <a:off x="7064644" y="4971436"/>
            <a:ext cx="4054501" cy="553998"/>
          </a:xfrm>
          <a:prstGeom prst="rect">
            <a:avLst/>
          </a:prstGeom>
          <a:noFill/>
        </p:spPr>
        <p:txBody>
          <a:bodyPr wrap="square" rtlCol="0">
            <a:spAutoFit/>
          </a:bodyPr>
          <a:lstStyle/>
          <a:p>
            <a:r>
              <a:rPr lang="en-IN" dirty="0"/>
              <a:t>I       I        I        I        I        I       I        I        I    </a:t>
            </a:r>
          </a:p>
          <a:p>
            <a:r>
              <a:rPr lang="en-IN" sz="1200" dirty="0"/>
              <a:t>1          2           3           4            5           6          7            8           9   </a:t>
            </a:r>
          </a:p>
        </p:txBody>
      </p:sp>
      <p:cxnSp>
        <p:nvCxnSpPr>
          <p:cNvPr id="58" name="Straight Arrow Connector 57">
            <a:extLst>
              <a:ext uri="{FF2B5EF4-FFF2-40B4-BE49-F238E27FC236}">
                <a16:creationId xmlns:a16="http://schemas.microsoft.com/office/drawing/2014/main" id="{46DAF534-313B-4C58-84B6-8162E80456D4}"/>
              </a:ext>
            </a:extLst>
          </p:cNvPr>
          <p:cNvCxnSpPr>
            <a:cxnSpLocks/>
          </p:cNvCxnSpPr>
          <p:nvPr/>
        </p:nvCxnSpPr>
        <p:spPr>
          <a:xfrm>
            <a:off x="9505976" y="4359403"/>
            <a:ext cx="0" cy="689832"/>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59" name="TextBox 58">
            <a:extLst>
              <a:ext uri="{FF2B5EF4-FFF2-40B4-BE49-F238E27FC236}">
                <a16:creationId xmlns:a16="http://schemas.microsoft.com/office/drawing/2014/main" id="{D81D9691-F79A-5D76-07F1-C13226B01E18}"/>
              </a:ext>
            </a:extLst>
          </p:cNvPr>
          <p:cNvSpPr txBox="1"/>
          <p:nvPr/>
        </p:nvSpPr>
        <p:spPr>
          <a:xfrm>
            <a:off x="9250660" y="3984096"/>
            <a:ext cx="551531" cy="400110"/>
          </a:xfrm>
          <a:prstGeom prst="rect">
            <a:avLst/>
          </a:prstGeom>
          <a:noFill/>
        </p:spPr>
        <p:txBody>
          <a:bodyPr wrap="square" rtlCol="0">
            <a:spAutoFit/>
          </a:bodyPr>
          <a:lstStyle/>
          <a:p>
            <a:r>
              <a:rPr lang="en-IN" sz="1000" dirty="0">
                <a:solidFill>
                  <a:schemeClr val="accent6"/>
                </a:solidFill>
              </a:rPr>
              <a:t>Actual value</a:t>
            </a:r>
          </a:p>
        </p:txBody>
      </p:sp>
      <p:cxnSp>
        <p:nvCxnSpPr>
          <p:cNvPr id="60" name="Straight Arrow Connector 59">
            <a:extLst>
              <a:ext uri="{FF2B5EF4-FFF2-40B4-BE49-F238E27FC236}">
                <a16:creationId xmlns:a16="http://schemas.microsoft.com/office/drawing/2014/main" id="{C9914A11-3588-2FCE-1C1B-821B0D7C5B82}"/>
              </a:ext>
            </a:extLst>
          </p:cNvPr>
          <p:cNvCxnSpPr>
            <a:cxnSpLocks/>
          </p:cNvCxnSpPr>
          <p:nvPr/>
        </p:nvCxnSpPr>
        <p:spPr>
          <a:xfrm>
            <a:off x="10190786" y="4367239"/>
            <a:ext cx="0" cy="681996"/>
          </a:xfrm>
          <a:prstGeom prst="straightConnector1">
            <a:avLst/>
          </a:prstGeom>
          <a:ln>
            <a:solidFill>
              <a:schemeClr val="accent2"/>
            </a:solidFill>
            <a:tailEnd type="triangle"/>
          </a:ln>
        </p:spPr>
        <p:style>
          <a:lnRef idx="1">
            <a:schemeClr val="accent6"/>
          </a:lnRef>
          <a:fillRef idx="0">
            <a:schemeClr val="accent6"/>
          </a:fillRef>
          <a:effectRef idx="0">
            <a:schemeClr val="accent6"/>
          </a:effectRef>
          <a:fontRef idx="minor">
            <a:schemeClr val="tx1"/>
          </a:fontRef>
        </p:style>
      </p:cxnSp>
      <p:sp>
        <p:nvSpPr>
          <p:cNvPr id="61" name="TextBox 60">
            <a:extLst>
              <a:ext uri="{FF2B5EF4-FFF2-40B4-BE49-F238E27FC236}">
                <a16:creationId xmlns:a16="http://schemas.microsoft.com/office/drawing/2014/main" id="{808ADA74-73A9-D833-3795-37352221AD99}"/>
              </a:ext>
            </a:extLst>
          </p:cNvPr>
          <p:cNvSpPr txBox="1"/>
          <p:nvPr/>
        </p:nvSpPr>
        <p:spPr>
          <a:xfrm>
            <a:off x="9935470" y="3991932"/>
            <a:ext cx="789408" cy="400110"/>
          </a:xfrm>
          <a:prstGeom prst="rect">
            <a:avLst/>
          </a:prstGeom>
          <a:noFill/>
        </p:spPr>
        <p:txBody>
          <a:bodyPr wrap="square" rtlCol="0">
            <a:spAutoFit/>
          </a:bodyPr>
          <a:lstStyle/>
          <a:p>
            <a:r>
              <a:rPr lang="en-IN" sz="1000" dirty="0">
                <a:solidFill>
                  <a:schemeClr val="accent2"/>
                </a:solidFill>
              </a:rPr>
              <a:t>Predicted value</a:t>
            </a:r>
          </a:p>
        </p:txBody>
      </p:sp>
      <p:cxnSp>
        <p:nvCxnSpPr>
          <p:cNvPr id="62" name="Straight Arrow Connector 61">
            <a:extLst>
              <a:ext uri="{FF2B5EF4-FFF2-40B4-BE49-F238E27FC236}">
                <a16:creationId xmlns:a16="http://schemas.microsoft.com/office/drawing/2014/main" id="{276B4ACA-A425-F34A-D74B-A18514A63900}"/>
              </a:ext>
            </a:extLst>
          </p:cNvPr>
          <p:cNvCxnSpPr/>
          <p:nvPr/>
        </p:nvCxnSpPr>
        <p:spPr>
          <a:xfrm>
            <a:off x="9526426" y="4814455"/>
            <a:ext cx="66436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5846D8A9-7430-B1A3-BE06-BDBEA9AD9CE4}"/>
              </a:ext>
            </a:extLst>
          </p:cNvPr>
          <p:cNvSpPr txBox="1"/>
          <p:nvPr/>
        </p:nvSpPr>
        <p:spPr>
          <a:xfrm>
            <a:off x="9676238" y="4628676"/>
            <a:ext cx="551531" cy="246221"/>
          </a:xfrm>
          <a:prstGeom prst="rect">
            <a:avLst/>
          </a:prstGeom>
          <a:noFill/>
        </p:spPr>
        <p:txBody>
          <a:bodyPr wrap="square" rtlCol="0">
            <a:spAutoFit/>
          </a:bodyPr>
          <a:lstStyle/>
          <a:p>
            <a:r>
              <a:rPr lang="en-IN" sz="1000" dirty="0">
                <a:solidFill>
                  <a:schemeClr val="accent1"/>
                </a:solidFill>
              </a:rPr>
              <a:t>MAE</a:t>
            </a:r>
          </a:p>
        </p:txBody>
      </p:sp>
      <p:cxnSp>
        <p:nvCxnSpPr>
          <p:cNvPr id="68" name="Straight Arrow Connector 67">
            <a:extLst>
              <a:ext uri="{FF2B5EF4-FFF2-40B4-BE49-F238E27FC236}">
                <a16:creationId xmlns:a16="http://schemas.microsoft.com/office/drawing/2014/main" id="{5571CF6B-626F-A584-5025-366F6085089C}"/>
              </a:ext>
            </a:extLst>
          </p:cNvPr>
          <p:cNvCxnSpPr>
            <a:cxnSpLocks/>
          </p:cNvCxnSpPr>
          <p:nvPr/>
        </p:nvCxnSpPr>
        <p:spPr>
          <a:xfrm>
            <a:off x="8526909" y="4904614"/>
            <a:ext cx="1966845"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66BE613A-359A-5A42-928F-5AC90FB8B8F3}"/>
              </a:ext>
            </a:extLst>
          </p:cNvPr>
          <p:cNvSpPr txBox="1"/>
          <p:nvPr/>
        </p:nvSpPr>
        <p:spPr>
          <a:xfrm>
            <a:off x="8753600" y="4682220"/>
            <a:ext cx="644231" cy="246221"/>
          </a:xfrm>
          <a:prstGeom prst="rect">
            <a:avLst/>
          </a:prstGeom>
          <a:noFill/>
        </p:spPr>
        <p:txBody>
          <a:bodyPr wrap="square" rtlCol="0">
            <a:spAutoFit/>
          </a:bodyPr>
          <a:lstStyle/>
          <a:p>
            <a:r>
              <a:rPr lang="en-IN" sz="1000" dirty="0">
                <a:solidFill>
                  <a:schemeClr val="accent1"/>
                </a:solidFill>
              </a:rPr>
              <a:t>Range-2</a:t>
            </a:r>
          </a:p>
        </p:txBody>
      </p:sp>
      <p:sp>
        <p:nvSpPr>
          <p:cNvPr id="70" name="TextBox 69">
            <a:extLst>
              <a:ext uri="{FF2B5EF4-FFF2-40B4-BE49-F238E27FC236}">
                <a16:creationId xmlns:a16="http://schemas.microsoft.com/office/drawing/2014/main" id="{03714CA8-35EC-E1E1-7379-0096FF43A83C}"/>
              </a:ext>
            </a:extLst>
          </p:cNvPr>
          <p:cNvSpPr txBox="1"/>
          <p:nvPr/>
        </p:nvSpPr>
        <p:spPr>
          <a:xfrm>
            <a:off x="8836234" y="3155274"/>
            <a:ext cx="3777287" cy="738664"/>
          </a:xfrm>
          <a:prstGeom prst="rect">
            <a:avLst/>
          </a:prstGeom>
          <a:noFill/>
        </p:spPr>
        <p:txBody>
          <a:bodyPr wrap="square" rtlCol="0">
            <a:spAutoFit/>
          </a:bodyPr>
          <a:lstStyle/>
          <a:p>
            <a:r>
              <a:rPr lang="en-IN" sz="1400" dirty="0"/>
              <a:t>3)  Pearson’s Correlation Coefficient</a:t>
            </a:r>
          </a:p>
          <a:p>
            <a:endParaRPr lang="en-IN" sz="1400" dirty="0"/>
          </a:p>
          <a:p>
            <a:r>
              <a:rPr lang="en-IN" sz="1400" dirty="0"/>
              <a:t>4)  Mean Square Error (MSE)</a:t>
            </a:r>
          </a:p>
        </p:txBody>
      </p:sp>
    </p:spTree>
    <p:extLst>
      <p:ext uri="{BB962C8B-B14F-4D97-AF65-F5344CB8AC3E}">
        <p14:creationId xmlns:p14="http://schemas.microsoft.com/office/powerpoint/2010/main" val="33818641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6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p:bldP spid="49" grpId="0"/>
      <p:bldP spid="53" grpId="0"/>
      <p:bldP spid="55" grpId="0"/>
      <p:bldP spid="57" grpId="0"/>
      <p:bldP spid="59" grpId="0"/>
      <p:bldP spid="61" grpId="0"/>
      <p:bldP spid="63" grpId="0"/>
      <p:bldP spid="69" grpId="0"/>
      <p:bldP spid="7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EDB39E-24FC-B760-B8AC-3ADBFE9D394F}"/>
            </a:ext>
          </a:extLst>
        </p:cNvPr>
        <p:cNvGrpSpPr/>
        <p:nvPr/>
      </p:nvGrpSpPr>
      <p:grpSpPr>
        <a:xfrm>
          <a:off x="0" y="0"/>
          <a:ext cx="0" cy="0"/>
          <a:chOff x="0" y="0"/>
          <a:chExt cx="0" cy="0"/>
        </a:xfrm>
      </p:grpSpPr>
      <p:sp>
        <p:nvSpPr>
          <p:cNvPr id="121" name="Rectangle 120">
            <a:extLst>
              <a:ext uri="{FF2B5EF4-FFF2-40B4-BE49-F238E27FC236}">
                <a16:creationId xmlns:a16="http://schemas.microsoft.com/office/drawing/2014/main" id="{8BD5206C-25B7-DA3D-F6ED-294A21D72082}"/>
              </a:ext>
            </a:extLst>
          </p:cNvPr>
          <p:cNvSpPr/>
          <p:nvPr/>
        </p:nvSpPr>
        <p:spPr>
          <a:xfrm>
            <a:off x="0" y="6322470"/>
            <a:ext cx="12192000" cy="535529"/>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IN" sz="800" dirty="0">
                <a:solidFill>
                  <a:schemeClr val="bg1"/>
                </a:solidFill>
              </a:rPr>
              <a:t>G Chen, D Clarke, </a:t>
            </a:r>
            <a:r>
              <a:rPr lang="en-US" sz="800" dirty="0">
                <a:solidFill>
                  <a:schemeClr val="bg1"/>
                </a:solidFill>
              </a:rPr>
              <a:t>Multi-modality gesture detection and recognition with un-supervision, randomization and discrimination, 2014</a:t>
            </a:r>
          </a:p>
        </p:txBody>
      </p:sp>
      <p:cxnSp>
        <p:nvCxnSpPr>
          <p:cNvPr id="29" name="Straight Arrow Connector 28">
            <a:extLst>
              <a:ext uri="{FF2B5EF4-FFF2-40B4-BE49-F238E27FC236}">
                <a16:creationId xmlns:a16="http://schemas.microsoft.com/office/drawing/2014/main" id="{0FB430C4-16F2-84A9-4ABC-67F0F45C234C}"/>
              </a:ext>
            </a:extLst>
          </p:cNvPr>
          <p:cNvCxnSpPr>
            <a:cxnSpLocks/>
            <a:stCxn id="18" idx="0"/>
            <a:endCxn id="28" idx="1"/>
          </p:cNvCxnSpPr>
          <p:nvPr/>
        </p:nvCxnSpPr>
        <p:spPr>
          <a:xfrm>
            <a:off x="10721457" y="3496888"/>
            <a:ext cx="245100" cy="0"/>
          </a:xfrm>
          <a:prstGeom prst="straightConnector1">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17" name="Slide Number Placeholder 16">
            <a:extLst>
              <a:ext uri="{FF2B5EF4-FFF2-40B4-BE49-F238E27FC236}">
                <a16:creationId xmlns:a16="http://schemas.microsoft.com/office/drawing/2014/main" id="{7C35D5A1-AB88-2DED-A4AD-28D26EBFA476}"/>
              </a:ext>
            </a:extLst>
          </p:cNvPr>
          <p:cNvSpPr>
            <a:spLocks noGrp="1"/>
          </p:cNvSpPr>
          <p:nvPr>
            <p:ph type="sldNum" sz="quarter" idx="12"/>
          </p:nvPr>
        </p:nvSpPr>
        <p:spPr/>
        <p:txBody>
          <a:bodyPr/>
          <a:lstStyle/>
          <a:p>
            <a:fld id="{821DA933-34E6-4946-B97D-E0783D4A57BC}" type="slidenum">
              <a:rPr lang="en-IN" smtClean="0"/>
              <a:t>12</a:t>
            </a:fld>
            <a:endParaRPr lang="en-IN"/>
          </a:p>
        </p:txBody>
      </p:sp>
      <p:sp>
        <p:nvSpPr>
          <p:cNvPr id="18" name="Rectangle: Diagonal Corners Rounded 17">
            <a:extLst>
              <a:ext uri="{FF2B5EF4-FFF2-40B4-BE49-F238E27FC236}">
                <a16:creationId xmlns:a16="http://schemas.microsoft.com/office/drawing/2014/main" id="{8A13E958-F7F8-7E3B-2139-01F92B857680}"/>
              </a:ext>
            </a:extLst>
          </p:cNvPr>
          <p:cNvSpPr/>
          <p:nvPr/>
        </p:nvSpPr>
        <p:spPr>
          <a:xfrm>
            <a:off x="9946971" y="3169295"/>
            <a:ext cx="774486" cy="655185"/>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Fusion Module</a:t>
            </a:r>
            <a:endParaRPr lang="en-IN" sz="1200" baseline="30000" dirty="0">
              <a:latin typeface="Bahnschrift Light" panose="020B0502040204020203" pitchFamily="34" charset="0"/>
            </a:endParaRPr>
          </a:p>
        </p:txBody>
      </p:sp>
      <p:cxnSp>
        <p:nvCxnSpPr>
          <p:cNvPr id="26" name="Connector: Elbow 25">
            <a:extLst>
              <a:ext uri="{FF2B5EF4-FFF2-40B4-BE49-F238E27FC236}">
                <a16:creationId xmlns:a16="http://schemas.microsoft.com/office/drawing/2014/main" id="{ABF1A3A9-E59F-448C-8993-01FC1D08DD34}"/>
              </a:ext>
            </a:extLst>
          </p:cNvPr>
          <p:cNvCxnSpPr>
            <a:cxnSpLocks/>
            <a:stCxn id="12" idx="0"/>
            <a:endCxn id="18" idx="2"/>
          </p:cNvCxnSpPr>
          <p:nvPr/>
        </p:nvCxnSpPr>
        <p:spPr>
          <a:xfrm>
            <a:off x="9692153" y="2942675"/>
            <a:ext cx="254818" cy="554213"/>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9CEDD0EF-8632-8E2E-A2D6-1AC74F0F7827}"/>
              </a:ext>
            </a:extLst>
          </p:cNvPr>
          <p:cNvCxnSpPr>
            <a:cxnSpLocks/>
            <a:stCxn id="32" idx="0"/>
            <a:endCxn id="18" idx="2"/>
          </p:cNvCxnSpPr>
          <p:nvPr/>
        </p:nvCxnSpPr>
        <p:spPr>
          <a:xfrm flipV="1">
            <a:off x="9701871" y="3496888"/>
            <a:ext cx="245100" cy="560215"/>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B5B633D2-B2A5-C6FD-8AC7-FAC10B6B2868}"/>
              </a:ext>
            </a:extLst>
          </p:cNvPr>
          <p:cNvSpPr/>
          <p:nvPr/>
        </p:nvSpPr>
        <p:spPr>
          <a:xfrm>
            <a:off x="10966557" y="3266025"/>
            <a:ext cx="774486" cy="461725"/>
          </a:xfrm>
          <a:prstGeom prst="round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PAD Output</a:t>
            </a:r>
          </a:p>
        </p:txBody>
      </p:sp>
      <p:sp>
        <p:nvSpPr>
          <p:cNvPr id="32" name="Rectangle: Diagonal Corners Rounded 31">
            <a:extLst>
              <a:ext uri="{FF2B5EF4-FFF2-40B4-BE49-F238E27FC236}">
                <a16:creationId xmlns:a16="http://schemas.microsoft.com/office/drawing/2014/main" id="{AC486743-D430-7847-5C8D-3B2F6BCC7A07}"/>
              </a:ext>
            </a:extLst>
          </p:cNvPr>
          <p:cNvSpPr/>
          <p:nvPr/>
        </p:nvSpPr>
        <p:spPr>
          <a:xfrm>
            <a:off x="8490291" y="3575122"/>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Audio Feature Extractor</a:t>
            </a:r>
            <a:endParaRPr lang="en-IN" sz="1200" baseline="30000" dirty="0">
              <a:latin typeface="Bahnschrift Light" panose="020B0502040204020203" pitchFamily="34" charset="0"/>
            </a:endParaRPr>
          </a:p>
        </p:txBody>
      </p:sp>
      <p:sp>
        <p:nvSpPr>
          <p:cNvPr id="12" name="Rectangle: Diagonal Corners Rounded 11">
            <a:extLst>
              <a:ext uri="{FF2B5EF4-FFF2-40B4-BE49-F238E27FC236}">
                <a16:creationId xmlns:a16="http://schemas.microsoft.com/office/drawing/2014/main" id="{BC31B58E-C195-56F7-65A7-57B14E93A3CB}"/>
              </a:ext>
            </a:extLst>
          </p:cNvPr>
          <p:cNvSpPr/>
          <p:nvPr/>
        </p:nvSpPr>
        <p:spPr>
          <a:xfrm>
            <a:off x="8480573" y="2460694"/>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Video Feature Extractor</a:t>
            </a:r>
            <a:endParaRPr lang="en-IN" sz="1200" baseline="30000" dirty="0">
              <a:latin typeface="Bahnschrift Light" panose="020B0502040204020203" pitchFamily="34" charset="0"/>
            </a:endParaRPr>
          </a:p>
        </p:txBody>
      </p:sp>
      <p:sp>
        <p:nvSpPr>
          <p:cNvPr id="2" name="Rectangle 1">
            <a:extLst>
              <a:ext uri="{FF2B5EF4-FFF2-40B4-BE49-F238E27FC236}">
                <a16:creationId xmlns:a16="http://schemas.microsoft.com/office/drawing/2014/main" id="{70AE6466-7EB0-7AC5-AEE3-6D18496756DC}"/>
              </a:ext>
            </a:extLst>
          </p:cNvPr>
          <p:cNvSpPr/>
          <p:nvPr/>
        </p:nvSpPr>
        <p:spPr>
          <a:xfrm>
            <a:off x="7368339" y="2701248"/>
            <a:ext cx="823986" cy="482854"/>
          </a:xfrm>
          <a:prstGeom prst="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Video Input</a:t>
            </a:r>
          </a:p>
        </p:txBody>
      </p:sp>
      <p:sp>
        <p:nvSpPr>
          <p:cNvPr id="3" name="Rectangle 2">
            <a:extLst>
              <a:ext uri="{FF2B5EF4-FFF2-40B4-BE49-F238E27FC236}">
                <a16:creationId xmlns:a16="http://schemas.microsoft.com/office/drawing/2014/main" id="{CCD7F938-09D1-0BC0-D97D-3C62BB5451B3}"/>
              </a:ext>
            </a:extLst>
          </p:cNvPr>
          <p:cNvSpPr/>
          <p:nvPr/>
        </p:nvSpPr>
        <p:spPr>
          <a:xfrm>
            <a:off x="7355193" y="3815675"/>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5" name="Straight Arrow Connector 4">
            <a:extLst>
              <a:ext uri="{FF2B5EF4-FFF2-40B4-BE49-F238E27FC236}">
                <a16:creationId xmlns:a16="http://schemas.microsoft.com/office/drawing/2014/main" id="{9C8D3612-7807-D1AD-90BC-F318EBD73372}"/>
              </a:ext>
            </a:extLst>
          </p:cNvPr>
          <p:cNvCxnSpPr>
            <a:cxnSpLocks/>
            <a:stCxn id="2" idx="3"/>
            <a:endCxn id="12" idx="2"/>
          </p:cNvCxnSpPr>
          <p:nvPr/>
        </p:nvCxnSpPr>
        <p:spPr>
          <a:xfrm>
            <a:off x="8192325" y="2942675"/>
            <a:ext cx="2882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EBE8B907-7164-8DB7-E058-F588A8778A29}"/>
              </a:ext>
            </a:extLst>
          </p:cNvPr>
          <p:cNvCxnSpPr>
            <a:cxnSpLocks/>
            <a:stCxn id="3" idx="3"/>
            <a:endCxn id="32" idx="2"/>
          </p:cNvCxnSpPr>
          <p:nvPr/>
        </p:nvCxnSpPr>
        <p:spPr>
          <a:xfrm>
            <a:off x="8179179" y="4057102"/>
            <a:ext cx="31111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Speech Bubble: Rectangle 3">
            <a:extLst>
              <a:ext uri="{FF2B5EF4-FFF2-40B4-BE49-F238E27FC236}">
                <a16:creationId xmlns:a16="http://schemas.microsoft.com/office/drawing/2014/main" id="{F2619AB0-4F98-8890-87C3-9F1FAFD7447F}"/>
              </a:ext>
            </a:extLst>
          </p:cNvPr>
          <p:cNvSpPr/>
          <p:nvPr/>
        </p:nvSpPr>
        <p:spPr>
          <a:xfrm>
            <a:off x="450957" y="1136586"/>
            <a:ext cx="6270856" cy="4751961"/>
          </a:xfrm>
          <a:prstGeom prst="wedgeRectCallout">
            <a:avLst>
              <a:gd name="adj1" fmla="val 58375"/>
              <a:gd name="adj2" fmla="val -11440"/>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TextBox 30">
            <a:extLst>
              <a:ext uri="{FF2B5EF4-FFF2-40B4-BE49-F238E27FC236}">
                <a16:creationId xmlns:a16="http://schemas.microsoft.com/office/drawing/2014/main" id="{E001FD0B-243E-AB25-816B-D076849EDA63}"/>
              </a:ext>
            </a:extLst>
          </p:cNvPr>
          <p:cNvSpPr txBox="1"/>
          <p:nvPr/>
        </p:nvSpPr>
        <p:spPr>
          <a:xfrm>
            <a:off x="987020" y="2292584"/>
            <a:ext cx="619716" cy="430887"/>
          </a:xfrm>
          <a:prstGeom prst="rect">
            <a:avLst/>
          </a:prstGeom>
          <a:noFill/>
        </p:spPr>
        <p:txBody>
          <a:bodyPr wrap="square" rtlCol="0">
            <a:spAutoFit/>
          </a:bodyPr>
          <a:lstStyle/>
          <a:p>
            <a:pPr algn="ctr"/>
            <a:r>
              <a:rPr lang="en-IN" sz="1050" dirty="0"/>
              <a:t>Video Stream</a:t>
            </a:r>
          </a:p>
        </p:txBody>
      </p:sp>
      <p:grpSp>
        <p:nvGrpSpPr>
          <p:cNvPr id="120" name="Group 119">
            <a:extLst>
              <a:ext uri="{FF2B5EF4-FFF2-40B4-BE49-F238E27FC236}">
                <a16:creationId xmlns:a16="http://schemas.microsoft.com/office/drawing/2014/main" id="{C48AE372-74E1-1F65-8024-3258A2089A35}"/>
              </a:ext>
            </a:extLst>
          </p:cNvPr>
          <p:cNvGrpSpPr/>
          <p:nvPr/>
        </p:nvGrpSpPr>
        <p:grpSpPr>
          <a:xfrm>
            <a:off x="1886350" y="1796689"/>
            <a:ext cx="4467934" cy="1069821"/>
            <a:chOff x="1886350" y="1796689"/>
            <a:chExt cx="4467934" cy="1069821"/>
          </a:xfrm>
        </p:grpSpPr>
        <p:sp>
          <p:nvSpPr>
            <p:cNvPr id="6" name="Flowchart: Manual Input 5">
              <a:extLst>
                <a:ext uri="{FF2B5EF4-FFF2-40B4-BE49-F238E27FC236}">
                  <a16:creationId xmlns:a16="http://schemas.microsoft.com/office/drawing/2014/main" id="{E60CEBE3-258C-66BF-048D-0D031BF25650}"/>
                </a:ext>
              </a:extLst>
            </p:cNvPr>
            <p:cNvSpPr/>
            <p:nvPr/>
          </p:nvSpPr>
          <p:spPr>
            <a:xfrm>
              <a:off x="1886350" y="1801494"/>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Manual Input 6">
              <a:extLst>
                <a:ext uri="{FF2B5EF4-FFF2-40B4-BE49-F238E27FC236}">
                  <a16:creationId xmlns:a16="http://schemas.microsoft.com/office/drawing/2014/main" id="{702E575D-C772-F94F-6524-8CBCD3E10F30}"/>
                </a:ext>
              </a:extLst>
            </p:cNvPr>
            <p:cNvSpPr/>
            <p:nvPr/>
          </p:nvSpPr>
          <p:spPr>
            <a:xfrm>
              <a:off x="2062815" y="1801493"/>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Flowchart: Manual Input 8">
              <a:extLst>
                <a:ext uri="{FF2B5EF4-FFF2-40B4-BE49-F238E27FC236}">
                  <a16:creationId xmlns:a16="http://schemas.microsoft.com/office/drawing/2014/main" id="{243B8456-0D93-8863-E115-0CE28E74B506}"/>
                </a:ext>
              </a:extLst>
            </p:cNvPr>
            <p:cNvSpPr/>
            <p:nvPr/>
          </p:nvSpPr>
          <p:spPr>
            <a:xfrm>
              <a:off x="2234803" y="1799892"/>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Flowchart: Manual Input 9">
              <a:extLst>
                <a:ext uri="{FF2B5EF4-FFF2-40B4-BE49-F238E27FC236}">
                  <a16:creationId xmlns:a16="http://schemas.microsoft.com/office/drawing/2014/main" id="{BB088C16-3E49-E456-F787-3FA4C926C3BF}"/>
                </a:ext>
              </a:extLst>
            </p:cNvPr>
            <p:cNvSpPr/>
            <p:nvPr/>
          </p:nvSpPr>
          <p:spPr>
            <a:xfrm>
              <a:off x="2401606" y="1799892"/>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Flowchart: Manual Input 33">
              <a:extLst>
                <a:ext uri="{FF2B5EF4-FFF2-40B4-BE49-F238E27FC236}">
                  <a16:creationId xmlns:a16="http://schemas.microsoft.com/office/drawing/2014/main" id="{F813C750-6844-FB6C-3884-93F575F3BFD4}"/>
                </a:ext>
              </a:extLst>
            </p:cNvPr>
            <p:cNvSpPr/>
            <p:nvPr/>
          </p:nvSpPr>
          <p:spPr>
            <a:xfrm>
              <a:off x="2555217" y="1799893"/>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Flowchart: Manual Input 36">
              <a:extLst>
                <a:ext uri="{FF2B5EF4-FFF2-40B4-BE49-F238E27FC236}">
                  <a16:creationId xmlns:a16="http://schemas.microsoft.com/office/drawing/2014/main" id="{A64071C8-B361-BDAB-D861-144B5DF310F5}"/>
                </a:ext>
              </a:extLst>
            </p:cNvPr>
            <p:cNvSpPr/>
            <p:nvPr/>
          </p:nvSpPr>
          <p:spPr>
            <a:xfrm>
              <a:off x="2731682" y="1799892"/>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Flowchart: Manual Input 37">
              <a:extLst>
                <a:ext uri="{FF2B5EF4-FFF2-40B4-BE49-F238E27FC236}">
                  <a16:creationId xmlns:a16="http://schemas.microsoft.com/office/drawing/2014/main" id="{206C7139-FA51-352F-8B8D-D74E72764F04}"/>
                </a:ext>
              </a:extLst>
            </p:cNvPr>
            <p:cNvSpPr/>
            <p:nvPr/>
          </p:nvSpPr>
          <p:spPr>
            <a:xfrm>
              <a:off x="2903670" y="1798291"/>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Flowchart: Manual Input 38">
              <a:extLst>
                <a:ext uri="{FF2B5EF4-FFF2-40B4-BE49-F238E27FC236}">
                  <a16:creationId xmlns:a16="http://schemas.microsoft.com/office/drawing/2014/main" id="{5F5BB238-2607-BAED-4D80-81AEBA5C1526}"/>
                </a:ext>
              </a:extLst>
            </p:cNvPr>
            <p:cNvSpPr/>
            <p:nvPr/>
          </p:nvSpPr>
          <p:spPr>
            <a:xfrm>
              <a:off x="3070473" y="1798291"/>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Flowchart: Manual Input 42">
              <a:extLst>
                <a:ext uri="{FF2B5EF4-FFF2-40B4-BE49-F238E27FC236}">
                  <a16:creationId xmlns:a16="http://schemas.microsoft.com/office/drawing/2014/main" id="{0760F35D-9865-92F4-5B93-77A779B15E3A}"/>
                </a:ext>
              </a:extLst>
            </p:cNvPr>
            <p:cNvSpPr/>
            <p:nvPr/>
          </p:nvSpPr>
          <p:spPr>
            <a:xfrm>
              <a:off x="3203010" y="1801945"/>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Flowchart: Manual Input 43">
              <a:extLst>
                <a:ext uri="{FF2B5EF4-FFF2-40B4-BE49-F238E27FC236}">
                  <a16:creationId xmlns:a16="http://schemas.microsoft.com/office/drawing/2014/main" id="{C10E3BE9-4B92-F2FB-2610-AF02BFAB107B}"/>
                </a:ext>
              </a:extLst>
            </p:cNvPr>
            <p:cNvSpPr/>
            <p:nvPr/>
          </p:nvSpPr>
          <p:spPr>
            <a:xfrm>
              <a:off x="3379475" y="1801944"/>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Flowchart: Manual Input 44">
              <a:extLst>
                <a:ext uri="{FF2B5EF4-FFF2-40B4-BE49-F238E27FC236}">
                  <a16:creationId xmlns:a16="http://schemas.microsoft.com/office/drawing/2014/main" id="{2A0A5545-0482-5121-2746-0FFFDD7D5B9E}"/>
                </a:ext>
              </a:extLst>
            </p:cNvPr>
            <p:cNvSpPr/>
            <p:nvPr/>
          </p:nvSpPr>
          <p:spPr>
            <a:xfrm>
              <a:off x="3551463" y="1800343"/>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Flowchart: Manual Input 45">
              <a:extLst>
                <a:ext uri="{FF2B5EF4-FFF2-40B4-BE49-F238E27FC236}">
                  <a16:creationId xmlns:a16="http://schemas.microsoft.com/office/drawing/2014/main" id="{20983E94-7FF1-3ED3-E932-A62267A1A9EC}"/>
                </a:ext>
              </a:extLst>
            </p:cNvPr>
            <p:cNvSpPr/>
            <p:nvPr/>
          </p:nvSpPr>
          <p:spPr>
            <a:xfrm>
              <a:off x="3718266" y="1800343"/>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Flowchart: Manual Input 46">
              <a:extLst>
                <a:ext uri="{FF2B5EF4-FFF2-40B4-BE49-F238E27FC236}">
                  <a16:creationId xmlns:a16="http://schemas.microsoft.com/office/drawing/2014/main" id="{59CF1BF9-4890-7F3F-CD96-EA1A9D4E9060}"/>
                </a:ext>
              </a:extLst>
            </p:cNvPr>
            <p:cNvSpPr/>
            <p:nvPr/>
          </p:nvSpPr>
          <p:spPr>
            <a:xfrm>
              <a:off x="3848684" y="1801944"/>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Flowchart: Manual Input 47">
              <a:extLst>
                <a:ext uri="{FF2B5EF4-FFF2-40B4-BE49-F238E27FC236}">
                  <a16:creationId xmlns:a16="http://schemas.microsoft.com/office/drawing/2014/main" id="{F8393C82-A17B-E746-02B6-0C9453C54E47}"/>
                </a:ext>
              </a:extLst>
            </p:cNvPr>
            <p:cNvSpPr/>
            <p:nvPr/>
          </p:nvSpPr>
          <p:spPr>
            <a:xfrm>
              <a:off x="4025149" y="1801943"/>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Flowchart: Manual Input 48">
              <a:extLst>
                <a:ext uri="{FF2B5EF4-FFF2-40B4-BE49-F238E27FC236}">
                  <a16:creationId xmlns:a16="http://schemas.microsoft.com/office/drawing/2014/main" id="{22B64823-DD5A-88A9-9B3A-F7F04B9008A4}"/>
                </a:ext>
              </a:extLst>
            </p:cNvPr>
            <p:cNvSpPr/>
            <p:nvPr/>
          </p:nvSpPr>
          <p:spPr>
            <a:xfrm>
              <a:off x="4197137" y="1800342"/>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Flowchart: Manual Input 49">
              <a:extLst>
                <a:ext uri="{FF2B5EF4-FFF2-40B4-BE49-F238E27FC236}">
                  <a16:creationId xmlns:a16="http://schemas.microsoft.com/office/drawing/2014/main" id="{8A9A5D7E-BD39-F467-8D31-F84A667407DB}"/>
                </a:ext>
              </a:extLst>
            </p:cNvPr>
            <p:cNvSpPr/>
            <p:nvPr/>
          </p:nvSpPr>
          <p:spPr>
            <a:xfrm>
              <a:off x="4363940" y="1800342"/>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Flowchart: Manual Input 50">
              <a:extLst>
                <a:ext uri="{FF2B5EF4-FFF2-40B4-BE49-F238E27FC236}">
                  <a16:creationId xmlns:a16="http://schemas.microsoft.com/office/drawing/2014/main" id="{A66D2A60-C617-CE8E-00C0-BEE039CC935A}"/>
                </a:ext>
              </a:extLst>
            </p:cNvPr>
            <p:cNvSpPr/>
            <p:nvPr/>
          </p:nvSpPr>
          <p:spPr>
            <a:xfrm>
              <a:off x="4539058" y="1798291"/>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Flowchart: Manual Input 51">
              <a:extLst>
                <a:ext uri="{FF2B5EF4-FFF2-40B4-BE49-F238E27FC236}">
                  <a16:creationId xmlns:a16="http://schemas.microsoft.com/office/drawing/2014/main" id="{F44E64D4-CD8F-E328-58EF-299CBAF3DA7F}"/>
                </a:ext>
              </a:extLst>
            </p:cNvPr>
            <p:cNvSpPr/>
            <p:nvPr/>
          </p:nvSpPr>
          <p:spPr>
            <a:xfrm>
              <a:off x="4715523" y="1798290"/>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Flowchart: Manual Input 52">
              <a:extLst>
                <a:ext uri="{FF2B5EF4-FFF2-40B4-BE49-F238E27FC236}">
                  <a16:creationId xmlns:a16="http://schemas.microsoft.com/office/drawing/2014/main" id="{E81AC591-BAB3-4153-0F3F-62CE5CE4DD6F}"/>
                </a:ext>
              </a:extLst>
            </p:cNvPr>
            <p:cNvSpPr/>
            <p:nvPr/>
          </p:nvSpPr>
          <p:spPr>
            <a:xfrm>
              <a:off x="4887511" y="1796689"/>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 name="Flowchart: Manual Input 53">
              <a:extLst>
                <a:ext uri="{FF2B5EF4-FFF2-40B4-BE49-F238E27FC236}">
                  <a16:creationId xmlns:a16="http://schemas.microsoft.com/office/drawing/2014/main" id="{7AA7F607-C197-54B8-2769-6016F540C5F7}"/>
                </a:ext>
              </a:extLst>
            </p:cNvPr>
            <p:cNvSpPr/>
            <p:nvPr/>
          </p:nvSpPr>
          <p:spPr>
            <a:xfrm>
              <a:off x="5054314" y="1806417"/>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 name="Flowchart: Manual Input 54">
              <a:extLst>
                <a:ext uri="{FF2B5EF4-FFF2-40B4-BE49-F238E27FC236}">
                  <a16:creationId xmlns:a16="http://schemas.microsoft.com/office/drawing/2014/main" id="{A26C3E40-CC22-D254-D8E0-FE554DEA6EBF}"/>
                </a:ext>
              </a:extLst>
            </p:cNvPr>
            <p:cNvSpPr/>
            <p:nvPr/>
          </p:nvSpPr>
          <p:spPr>
            <a:xfrm>
              <a:off x="5219312" y="1806561"/>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 name="Flowchart: Manual Input 55">
              <a:extLst>
                <a:ext uri="{FF2B5EF4-FFF2-40B4-BE49-F238E27FC236}">
                  <a16:creationId xmlns:a16="http://schemas.microsoft.com/office/drawing/2014/main" id="{1121E153-7DA1-FD93-289F-560A75DB03A9}"/>
                </a:ext>
              </a:extLst>
            </p:cNvPr>
            <p:cNvSpPr/>
            <p:nvPr/>
          </p:nvSpPr>
          <p:spPr>
            <a:xfrm>
              <a:off x="5395777" y="1806560"/>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Flowchart: Manual Input 56">
              <a:extLst>
                <a:ext uri="{FF2B5EF4-FFF2-40B4-BE49-F238E27FC236}">
                  <a16:creationId xmlns:a16="http://schemas.microsoft.com/office/drawing/2014/main" id="{0CA03B1F-1D3F-C7F1-15A3-54580F55356E}"/>
                </a:ext>
              </a:extLst>
            </p:cNvPr>
            <p:cNvSpPr/>
            <p:nvPr/>
          </p:nvSpPr>
          <p:spPr>
            <a:xfrm>
              <a:off x="5567765" y="1804959"/>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 name="Flowchart: Manual Input 57">
              <a:extLst>
                <a:ext uri="{FF2B5EF4-FFF2-40B4-BE49-F238E27FC236}">
                  <a16:creationId xmlns:a16="http://schemas.microsoft.com/office/drawing/2014/main" id="{AA2FB9FA-9125-E017-798F-5C3D84E72FA1}"/>
                </a:ext>
              </a:extLst>
            </p:cNvPr>
            <p:cNvSpPr/>
            <p:nvPr/>
          </p:nvSpPr>
          <p:spPr>
            <a:xfrm>
              <a:off x="5734568" y="1804959"/>
              <a:ext cx="619716" cy="1059949"/>
            </a:xfrm>
            <a:prstGeom prst="flowChartManualInput">
              <a:avLst/>
            </a:prstGeom>
            <a:blipFill>
              <a:blip r:embed="rId3"/>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9" name="TextBox 58">
            <a:extLst>
              <a:ext uri="{FF2B5EF4-FFF2-40B4-BE49-F238E27FC236}">
                <a16:creationId xmlns:a16="http://schemas.microsoft.com/office/drawing/2014/main" id="{11471892-4B22-0CA3-C6B5-A7FD98633B4E}"/>
              </a:ext>
            </a:extLst>
          </p:cNvPr>
          <p:cNvSpPr txBox="1"/>
          <p:nvPr/>
        </p:nvSpPr>
        <p:spPr>
          <a:xfrm>
            <a:off x="2947312" y="1325758"/>
            <a:ext cx="1521088" cy="276999"/>
          </a:xfrm>
          <a:prstGeom prst="rect">
            <a:avLst/>
          </a:prstGeom>
          <a:noFill/>
        </p:spPr>
        <p:txBody>
          <a:bodyPr wrap="square" rtlCol="0">
            <a:spAutoFit/>
          </a:bodyPr>
          <a:lstStyle/>
          <a:p>
            <a:r>
              <a:rPr lang="en-IN" sz="1200" b="1" dirty="0"/>
              <a:t>Video Segmentation</a:t>
            </a:r>
          </a:p>
        </p:txBody>
      </p:sp>
      <p:sp>
        <p:nvSpPr>
          <p:cNvPr id="62" name="TextBox 61">
            <a:extLst>
              <a:ext uri="{FF2B5EF4-FFF2-40B4-BE49-F238E27FC236}">
                <a16:creationId xmlns:a16="http://schemas.microsoft.com/office/drawing/2014/main" id="{328DB546-6CFB-9988-112D-87C88DF65A92}"/>
              </a:ext>
            </a:extLst>
          </p:cNvPr>
          <p:cNvSpPr txBox="1"/>
          <p:nvPr/>
        </p:nvSpPr>
        <p:spPr>
          <a:xfrm>
            <a:off x="3041936" y="3060683"/>
            <a:ext cx="1171254" cy="246221"/>
          </a:xfrm>
          <a:prstGeom prst="rect">
            <a:avLst/>
          </a:prstGeom>
          <a:noFill/>
        </p:spPr>
        <p:txBody>
          <a:bodyPr wrap="square" rtlCol="0">
            <a:spAutoFit/>
          </a:bodyPr>
          <a:lstStyle/>
          <a:p>
            <a:r>
              <a:rPr lang="en-IN" sz="1000" dirty="0">
                <a:solidFill>
                  <a:schemeClr val="accent1">
                    <a:lumMod val="50000"/>
                  </a:schemeClr>
                </a:solidFill>
              </a:rPr>
              <a:t>Cue 2</a:t>
            </a:r>
          </a:p>
        </p:txBody>
      </p:sp>
      <p:sp>
        <p:nvSpPr>
          <p:cNvPr id="63" name="TextBox 62">
            <a:extLst>
              <a:ext uri="{FF2B5EF4-FFF2-40B4-BE49-F238E27FC236}">
                <a16:creationId xmlns:a16="http://schemas.microsoft.com/office/drawing/2014/main" id="{1E8A499B-58EF-02AD-3DD4-1DCC6B0553E4}"/>
              </a:ext>
            </a:extLst>
          </p:cNvPr>
          <p:cNvSpPr txBox="1"/>
          <p:nvPr/>
        </p:nvSpPr>
        <p:spPr>
          <a:xfrm>
            <a:off x="4963611" y="3056196"/>
            <a:ext cx="1171254" cy="246221"/>
          </a:xfrm>
          <a:prstGeom prst="rect">
            <a:avLst/>
          </a:prstGeom>
          <a:noFill/>
        </p:spPr>
        <p:txBody>
          <a:bodyPr wrap="square" rtlCol="0">
            <a:spAutoFit/>
          </a:bodyPr>
          <a:lstStyle/>
          <a:p>
            <a:r>
              <a:rPr lang="en-IN" sz="1000" dirty="0">
                <a:solidFill>
                  <a:schemeClr val="accent1">
                    <a:lumMod val="50000"/>
                  </a:schemeClr>
                </a:solidFill>
              </a:rPr>
              <a:t>Cue 3</a:t>
            </a:r>
          </a:p>
        </p:txBody>
      </p:sp>
      <p:cxnSp>
        <p:nvCxnSpPr>
          <p:cNvPr id="64" name="Straight Arrow Connector 63">
            <a:extLst>
              <a:ext uri="{FF2B5EF4-FFF2-40B4-BE49-F238E27FC236}">
                <a16:creationId xmlns:a16="http://schemas.microsoft.com/office/drawing/2014/main" id="{E18AB943-2F31-0F18-DC36-DE7BD1CAA2F2}"/>
              </a:ext>
            </a:extLst>
          </p:cNvPr>
          <p:cNvCxnSpPr/>
          <p:nvPr/>
        </p:nvCxnSpPr>
        <p:spPr>
          <a:xfrm flipV="1">
            <a:off x="3263716" y="2854053"/>
            <a:ext cx="0" cy="2363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77BF70F8-3E2F-56F9-E340-9F6079F10196}"/>
              </a:ext>
            </a:extLst>
          </p:cNvPr>
          <p:cNvCxnSpPr/>
          <p:nvPr/>
        </p:nvCxnSpPr>
        <p:spPr>
          <a:xfrm flipV="1">
            <a:off x="5204062" y="2858583"/>
            <a:ext cx="0" cy="2363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6" name="Straight Arrow Connector 65">
            <a:extLst>
              <a:ext uri="{FF2B5EF4-FFF2-40B4-BE49-F238E27FC236}">
                <a16:creationId xmlns:a16="http://schemas.microsoft.com/office/drawing/2014/main" id="{199A9879-5644-1F9D-7631-6B7D86AB96A8}"/>
              </a:ext>
            </a:extLst>
          </p:cNvPr>
          <p:cNvCxnSpPr>
            <a:cxnSpLocks/>
          </p:cNvCxnSpPr>
          <p:nvPr/>
        </p:nvCxnSpPr>
        <p:spPr>
          <a:xfrm flipV="1">
            <a:off x="2511966" y="3512591"/>
            <a:ext cx="1616279" cy="415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1B8140F-E5C8-7FA6-E779-03AD75537C60}"/>
              </a:ext>
            </a:extLst>
          </p:cNvPr>
          <p:cNvCxnSpPr>
            <a:cxnSpLocks/>
          </p:cNvCxnSpPr>
          <p:nvPr/>
        </p:nvCxnSpPr>
        <p:spPr>
          <a:xfrm>
            <a:off x="3297478" y="3480782"/>
            <a:ext cx="0" cy="71919"/>
          </a:xfrm>
          <a:prstGeom prst="line">
            <a:avLst/>
          </a:prstGeom>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C8E60421-0553-D65D-CFD9-7C2D2066F81A}"/>
              </a:ext>
            </a:extLst>
          </p:cNvPr>
          <p:cNvSpPr txBox="1"/>
          <p:nvPr/>
        </p:nvSpPr>
        <p:spPr>
          <a:xfrm>
            <a:off x="2503818" y="3290919"/>
            <a:ext cx="781759" cy="246221"/>
          </a:xfrm>
          <a:prstGeom prst="rect">
            <a:avLst/>
          </a:prstGeom>
          <a:noFill/>
        </p:spPr>
        <p:txBody>
          <a:bodyPr wrap="square" rtlCol="0">
            <a:spAutoFit/>
          </a:bodyPr>
          <a:lstStyle/>
          <a:p>
            <a:r>
              <a:rPr lang="en-IN" sz="1000" dirty="0">
                <a:solidFill>
                  <a:schemeClr val="accent1">
                    <a:lumMod val="50000"/>
                  </a:schemeClr>
                </a:solidFill>
              </a:rPr>
              <a:t>-N seconds</a:t>
            </a:r>
          </a:p>
        </p:txBody>
      </p:sp>
      <p:sp>
        <p:nvSpPr>
          <p:cNvPr id="69" name="TextBox 68">
            <a:extLst>
              <a:ext uri="{FF2B5EF4-FFF2-40B4-BE49-F238E27FC236}">
                <a16:creationId xmlns:a16="http://schemas.microsoft.com/office/drawing/2014/main" id="{12A2571D-6E95-0823-F335-CF5B7C332F79}"/>
              </a:ext>
            </a:extLst>
          </p:cNvPr>
          <p:cNvSpPr txBox="1"/>
          <p:nvPr/>
        </p:nvSpPr>
        <p:spPr>
          <a:xfrm>
            <a:off x="3320106" y="3290919"/>
            <a:ext cx="835365" cy="246221"/>
          </a:xfrm>
          <a:prstGeom prst="rect">
            <a:avLst/>
          </a:prstGeom>
          <a:noFill/>
        </p:spPr>
        <p:txBody>
          <a:bodyPr wrap="square" rtlCol="0">
            <a:spAutoFit/>
          </a:bodyPr>
          <a:lstStyle/>
          <a:p>
            <a:r>
              <a:rPr lang="en-IN" sz="1000" dirty="0">
                <a:solidFill>
                  <a:schemeClr val="accent1">
                    <a:lumMod val="50000"/>
                  </a:schemeClr>
                </a:solidFill>
              </a:rPr>
              <a:t>+N seconds</a:t>
            </a:r>
          </a:p>
        </p:txBody>
      </p:sp>
      <p:sp>
        <p:nvSpPr>
          <p:cNvPr id="70" name="TextBox 69">
            <a:extLst>
              <a:ext uri="{FF2B5EF4-FFF2-40B4-BE49-F238E27FC236}">
                <a16:creationId xmlns:a16="http://schemas.microsoft.com/office/drawing/2014/main" id="{C8FF86F3-6A50-D60D-6383-83EC69EAE71A}"/>
              </a:ext>
            </a:extLst>
          </p:cNvPr>
          <p:cNvSpPr txBox="1"/>
          <p:nvPr/>
        </p:nvSpPr>
        <p:spPr>
          <a:xfrm>
            <a:off x="830349" y="3375067"/>
            <a:ext cx="970092" cy="400110"/>
          </a:xfrm>
          <a:prstGeom prst="rect">
            <a:avLst/>
          </a:prstGeom>
          <a:noFill/>
        </p:spPr>
        <p:txBody>
          <a:bodyPr wrap="square" rtlCol="0">
            <a:spAutoFit/>
          </a:bodyPr>
          <a:lstStyle/>
          <a:p>
            <a:r>
              <a:rPr lang="en-IN" sz="1000" dirty="0">
                <a:solidFill>
                  <a:schemeClr val="accent1">
                    <a:lumMod val="50000"/>
                  </a:schemeClr>
                </a:solidFill>
              </a:rPr>
              <a:t>Case 1: Sliding window frame</a:t>
            </a:r>
          </a:p>
        </p:txBody>
      </p:sp>
      <p:cxnSp>
        <p:nvCxnSpPr>
          <p:cNvPr id="75" name="Straight Arrow Connector 74">
            <a:extLst>
              <a:ext uri="{FF2B5EF4-FFF2-40B4-BE49-F238E27FC236}">
                <a16:creationId xmlns:a16="http://schemas.microsoft.com/office/drawing/2014/main" id="{FC7320AE-4205-5718-B9AC-ED7BBB0BF544}"/>
              </a:ext>
            </a:extLst>
          </p:cNvPr>
          <p:cNvCxnSpPr>
            <a:cxnSpLocks/>
          </p:cNvCxnSpPr>
          <p:nvPr/>
        </p:nvCxnSpPr>
        <p:spPr>
          <a:xfrm>
            <a:off x="2372673" y="4069884"/>
            <a:ext cx="2181192" cy="0"/>
          </a:xfrm>
          <a:prstGeom prst="straightConnector1">
            <a:avLst/>
          </a:prstGeom>
          <a:ln>
            <a:headEnd type="triangle"/>
            <a:tailEnd type="triangle"/>
          </a:ln>
        </p:spPr>
        <p:style>
          <a:lnRef idx="1">
            <a:schemeClr val="accent2"/>
          </a:lnRef>
          <a:fillRef idx="0">
            <a:schemeClr val="accent2"/>
          </a:fillRef>
          <a:effectRef idx="0">
            <a:schemeClr val="accent2"/>
          </a:effectRef>
          <a:fontRef idx="minor">
            <a:schemeClr val="tx1"/>
          </a:fontRef>
        </p:style>
      </p:cxnSp>
      <p:sp>
        <p:nvSpPr>
          <p:cNvPr id="77" name="TextBox 76">
            <a:extLst>
              <a:ext uri="{FF2B5EF4-FFF2-40B4-BE49-F238E27FC236}">
                <a16:creationId xmlns:a16="http://schemas.microsoft.com/office/drawing/2014/main" id="{9E366D36-01A6-AFAC-B773-92FE3B6B2E33}"/>
              </a:ext>
            </a:extLst>
          </p:cNvPr>
          <p:cNvSpPr txBox="1"/>
          <p:nvPr/>
        </p:nvSpPr>
        <p:spPr>
          <a:xfrm>
            <a:off x="2571998" y="3861553"/>
            <a:ext cx="1616279" cy="246221"/>
          </a:xfrm>
          <a:prstGeom prst="rect">
            <a:avLst/>
          </a:prstGeom>
          <a:noFill/>
        </p:spPr>
        <p:txBody>
          <a:bodyPr wrap="square" rtlCol="0">
            <a:spAutoFit/>
          </a:bodyPr>
          <a:lstStyle/>
          <a:p>
            <a:r>
              <a:rPr lang="en-IN" sz="1000" dirty="0">
                <a:solidFill>
                  <a:schemeClr val="accent1">
                    <a:lumMod val="50000"/>
                  </a:schemeClr>
                </a:solidFill>
              </a:rPr>
              <a:t>Cue 2 frame time segment</a:t>
            </a:r>
          </a:p>
        </p:txBody>
      </p:sp>
      <p:sp>
        <p:nvSpPr>
          <p:cNvPr id="79" name="TextBox 78">
            <a:extLst>
              <a:ext uri="{FF2B5EF4-FFF2-40B4-BE49-F238E27FC236}">
                <a16:creationId xmlns:a16="http://schemas.microsoft.com/office/drawing/2014/main" id="{EA79EFAB-AF69-482C-D74A-783E37643805}"/>
              </a:ext>
            </a:extLst>
          </p:cNvPr>
          <p:cNvSpPr txBox="1"/>
          <p:nvPr/>
        </p:nvSpPr>
        <p:spPr>
          <a:xfrm>
            <a:off x="849768" y="3879469"/>
            <a:ext cx="1124095" cy="400110"/>
          </a:xfrm>
          <a:prstGeom prst="rect">
            <a:avLst/>
          </a:prstGeom>
          <a:noFill/>
        </p:spPr>
        <p:txBody>
          <a:bodyPr wrap="square" rtlCol="0">
            <a:spAutoFit/>
          </a:bodyPr>
          <a:lstStyle/>
          <a:p>
            <a:r>
              <a:rPr lang="en-IN" sz="1000" dirty="0">
                <a:solidFill>
                  <a:schemeClr val="accent1">
                    <a:lumMod val="50000"/>
                  </a:schemeClr>
                </a:solidFill>
              </a:rPr>
              <a:t>Case 2: From VSM and SSC logs</a:t>
            </a:r>
          </a:p>
        </p:txBody>
      </p:sp>
      <p:cxnSp>
        <p:nvCxnSpPr>
          <p:cNvPr id="91" name="Straight Arrow Connector 90">
            <a:extLst>
              <a:ext uri="{FF2B5EF4-FFF2-40B4-BE49-F238E27FC236}">
                <a16:creationId xmlns:a16="http://schemas.microsoft.com/office/drawing/2014/main" id="{4AB5E413-D292-C883-ABEF-37AEB46EA391}"/>
              </a:ext>
            </a:extLst>
          </p:cNvPr>
          <p:cNvCxnSpPr>
            <a:cxnSpLocks/>
          </p:cNvCxnSpPr>
          <p:nvPr/>
        </p:nvCxnSpPr>
        <p:spPr>
          <a:xfrm>
            <a:off x="4188277" y="4309340"/>
            <a:ext cx="2181192" cy="0"/>
          </a:xfrm>
          <a:prstGeom prst="straightConnector1">
            <a:avLst/>
          </a:prstGeom>
          <a:ln>
            <a:headEnd type="triangle"/>
            <a:tailEnd type="triangle"/>
          </a:ln>
        </p:spPr>
        <p:style>
          <a:lnRef idx="1">
            <a:schemeClr val="accent2"/>
          </a:lnRef>
          <a:fillRef idx="0">
            <a:schemeClr val="accent2"/>
          </a:fillRef>
          <a:effectRef idx="0">
            <a:schemeClr val="accent2"/>
          </a:effectRef>
          <a:fontRef idx="minor">
            <a:schemeClr val="tx1"/>
          </a:fontRef>
        </p:style>
      </p:cxnSp>
      <p:sp>
        <p:nvSpPr>
          <p:cNvPr id="92" name="TextBox 91">
            <a:extLst>
              <a:ext uri="{FF2B5EF4-FFF2-40B4-BE49-F238E27FC236}">
                <a16:creationId xmlns:a16="http://schemas.microsoft.com/office/drawing/2014/main" id="{4470E330-C379-4099-6FE9-CE2A0AFBCC79}"/>
              </a:ext>
            </a:extLst>
          </p:cNvPr>
          <p:cNvSpPr txBox="1"/>
          <p:nvPr/>
        </p:nvSpPr>
        <p:spPr>
          <a:xfrm>
            <a:off x="4387602" y="4101009"/>
            <a:ext cx="1616279" cy="246221"/>
          </a:xfrm>
          <a:prstGeom prst="rect">
            <a:avLst/>
          </a:prstGeom>
          <a:noFill/>
        </p:spPr>
        <p:txBody>
          <a:bodyPr wrap="square" rtlCol="0">
            <a:spAutoFit/>
          </a:bodyPr>
          <a:lstStyle/>
          <a:p>
            <a:r>
              <a:rPr lang="en-IN" sz="1000" dirty="0">
                <a:solidFill>
                  <a:schemeClr val="accent1">
                    <a:lumMod val="50000"/>
                  </a:schemeClr>
                </a:solidFill>
              </a:rPr>
              <a:t>Cue 3 frame time segment</a:t>
            </a:r>
          </a:p>
        </p:txBody>
      </p:sp>
      <p:cxnSp>
        <p:nvCxnSpPr>
          <p:cNvPr id="98" name="Straight Arrow Connector 97">
            <a:extLst>
              <a:ext uri="{FF2B5EF4-FFF2-40B4-BE49-F238E27FC236}">
                <a16:creationId xmlns:a16="http://schemas.microsoft.com/office/drawing/2014/main" id="{88A0E2EF-94C5-214A-BEB1-1F363ECB4EF0}"/>
              </a:ext>
            </a:extLst>
          </p:cNvPr>
          <p:cNvCxnSpPr>
            <a:cxnSpLocks/>
          </p:cNvCxnSpPr>
          <p:nvPr/>
        </p:nvCxnSpPr>
        <p:spPr>
          <a:xfrm>
            <a:off x="2353254" y="4737953"/>
            <a:ext cx="1981753" cy="31125"/>
          </a:xfrm>
          <a:prstGeom prst="straightConnector1">
            <a:avLst/>
          </a:prstGeom>
          <a:ln>
            <a:headEnd type="triangle"/>
            <a:tailEnd type="triangle"/>
          </a:ln>
        </p:spPr>
        <p:style>
          <a:lnRef idx="1">
            <a:schemeClr val="accent6"/>
          </a:lnRef>
          <a:fillRef idx="0">
            <a:schemeClr val="accent6"/>
          </a:fillRef>
          <a:effectRef idx="0">
            <a:schemeClr val="accent6"/>
          </a:effectRef>
          <a:fontRef idx="minor">
            <a:schemeClr val="tx1"/>
          </a:fontRef>
        </p:style>
      </p:cxnSp>
      <p:sp>
        <p:nvSpPr>
          <p:cNvPr id="99" name="TextBox 98">
            <a:extLst>
              <a:ext uri="{FF2B5EF4-FFF2-40B4-BE49-F238E27FC236}">
                <a16:creationId xmlns:a16="http://schemas.microsoft.com/office/drawing/2014/main" id="{9AB953D3-2C71-BEC8-C2E0-C89E308403C9}"/>
              </a:ext>
            </a:extLst>
          </p:cNvPr>
          <p:cNvSpPr txBox="1"/>
          <p:nvPr/>
        </p:nvSpPr>
        <p:spPr>
          <a:xfrm>
            <a:off x="2552579" y="4529622"/>
            <a:ext cx="1616279" cy="246221"/>
          </a:xfrm>
          <a:prstGeom prst="rect">
            <a:avLst/>
          </a:prstGeom>
          <a:noFill/>
        </p:spPr>
        <p:txBody>
          <a:bodyPr wrap="square" rtlCol="0">
            <a:spAutoFit/>
          </a:bodyPr>
          <a:lstStyle/>
          <a:p>
            <a:r>
              <a:rPr lang="en-IN" sz="1000" dirty="0">
                <a:solidFill>
                  <a:schemeClr val="accent1">
                    <a:lumMod val="50000"/>
                  </a:schemeClr>
                </a:solidFill>
              </a:rPr>
              <a:t>Cue 2 frame time segment</a:t>
            </a:r>
          </a:p>
        </p:txBody>
      </p:sp>
      <p:sp>
        <p:nvSpPr>
          <p:cNvPr id="100" name="TextBox 99">
            <a:extLst>
              <a:ext uri="{FF2B5EF4-FFF2-40B4-BE49-F238E27FC236}">
                <a16:creationId xmlns:a16="http://schemas.microsoft.com/office/drawing/2014/main" id="{2ADEE49A-67D5-BA0E-BC92-39E1FEF5D996}"/>
              </a:ext>
            </a:extLst>
          </p:cNvPr>
          <p:cNvSpPr txBox="1"/>
          <p:nvPr/>
        </p:nvSpPr>
        <p:spPr>
          <a:xfrm>
            <a:off x="830349" y="4547538"/>
            <a:ext cx="1124095" cy="553998"/>
          </a:xfrm>
          <a:prstGeom prst="rect">
            <a:avLst/>
          </a:prstGeom>
          <a:noFill/>
        </p:spPr>
        <p:txBody>
          <a:bodyPr wrap="square" rtlCol="0">
            <a:spAutoFit/>
          </a:bodyPr>
          <a:lstStyle/>
          <a:p>
            <a:r>
              <a:rPr lang="en-IN" sz="1000" dirty="0">
                <a:solidFill>
                  <a:schemeClr val="accent1">
                    <a:lumMod val="50000"/>
                  </a:schemeClr>
                </a:solidFill>
              </a:rPr>
              <a:t>Case 3: From VSM and SSC logs without overlaps</a:t>
            </a:r>
          </a:p>
        </p:txBody>
      </p:sp>
      <p:cxnSp>
        <p:nvCxnSpPr>
          <p:cNvPr id="101" name="Straight Arrow Connector 100">
            <a:extLst>
              <a:ext uri="{FF2B5EF4-FFF2-40B4-BE49-F238E27FC236}">
                <a16:creationId xmlns:a16="http://schemas.microsoft.com/office/drawing/2014/main" id="{1C76E24F-6B72-E14D-4182-6916A35D28BE}"/>
              </a:ext>
            </a:extLst>
          </p:cNvPr>
          <p:cNvCxnSpPr>
            <a:cxnSpLocks/>
          </p:cNvCxnSpPr>
          <p:nvPr/>
        </p:nvCxnSpPr>
        <p:spPr>
          <a:xfrm>
            <a:off x="4213190" y="4977409"/>
            <a:ext cx="2136860" cy="0"/>
          </a:xfrm>
          <a:prstGeom prst="straightConnector1">
            <a:avLst/>
          </a:prstGeom>
          <a:ln>
            <a:headEnd type="triangle"/>
            <a:tailEnd type="triangle"/>
          </a:ln>
        </p:spPr>
        <p:style>
          <a:lnRef idx="1">
            <a:schemeClr val="accent6"/>
          </a:lnRef>
          <a:fillRef idx="0">
            <a:schemeClr val="accent6"/>
          </a:fillRef>
          <a:effectRef idx="0">
            <a:schemeClr val="accent6"/>
          </a:effectRef>
          <a:fontRef idx="minor">
            <a:schemeClr val="tx1"/>
          </a:fontRef>
        </p:style>
      </p:cxnSp>
      <p:sp>
        <p:nvSpPr>
          <p:cNvPr id="102" name="TextBox 101">
            <a:extLst>
              <a:ext uri="{FF2B5EF4-FFF2-40B4-BE49-F238E27FC236}">
                <a16:creationId xmlns:a16="http://schemas.microsoft.com/office/drawing/2014/main" id="{5D23A84C-17D5-24C0-577A-30AE64C5BE82}"/>
              </a:ext>
            </a:extLst>
          </p:cNvPr>
          <p:cNvSpPr txBox="1"/>
          <p:nvPr/>
        </p:nvSpPr>
        <p:spPr>
          <a:xfrm>
            <a:off x="4368183" y="4769078"/>
            <a:ext cx="1616279" cy="246221"/>
          </a:xfrm>
          <a:prstGeom prst="rect">
            <a:avLst/>
          </a:prstGeom>
          <a:noFill/>
        </p:spPr>
        <p:txBody>
          <a:bodyPr wrap="square" rtlCol="0">
            <a:spAutoFit/>
          </a:bodyPr>
          <a:lstStyle/>
          <a:p>
            <a:r>
              <a:rPr lang="en-IN" sz="1000" dirty="0">
                <a:solidFill>
                  <a:schemeClr val="accent1">
                    <a:lumMod val="50000"/>
                  </a:schemeClr>
                </a:solidFill>
              </a:rPr>
              <a:t>Cue 3 frame time segment</a:t>
            </a:r>
          </a:p>
        </p:txBody>
      </p:sp>
      <p:sp>
        <p:nvSpPr>
          <p:cNvPr id="107" name="TextBox 106">
            <a:extLst>
              <a:ext uri="{FF2B5EF4-FFF2-40B4-BE49-F238E27FC236}">
                <a16:creationId xmlns:a16="http://schemas.microsoft.com/office/drawing/2014/main" id="{F7912486-7F10-EEAD-A6C0-41265BDCF1CB}"/>
              </a:ext>
            </a:extLst>
          </p:cNvPr>
          <p:cNvSpPr txBox="1"/>
          <p:nvPr/>
        </p:nvSpPr>
        <p:spPr>
          <a:xfrm rot="16200000">
            <a:off x="-175170" y="4039453"/>
            <a:ext cx="1655551" cy="369332"/>
          </a:xfrm>
          <a:prstGeom prst="rect">
            <a:avLst/>
          </a:prstGeom>
          <a:noFill/>
        </p:spPr>
        <p:txBody>
          <a:bodyPr wrap="square" rtlCol="0">
            <a:spAutoFit/>
          </a:bodyPr>
          <a:lstStyle/>
          <a:p>
            <a:pPr algn="ctr"/>
            <a:r>
              <a:rPr lang="en-US" dirty="0"/>
              <a:t>MITHOS</a:t>
            </a:r>
            <a:endParaRPr lang="en-IN" dirty="0"/>
          </a:p>
        </p:txBody>
      </p:sp>
      <p:cxnSp>
        <p:nvCxnSpPr>
          <p:cNvPr id="109" name="Straight Connector 108">
            <a:extLst>
              <a:ext uri="{FF2B5EF4-FFF2-40B4-BE49-F238E27FC236}">
                <a16:creationId xmlns:a16="http://schemas.microsoft.com/office/drawing/2014/main" id="{B3E6136A-5C04-0405-4A24-D603368F9AB4}"/>
              </a:ext>
            </a:extLst>
          </p:cNvPr>
          <p:cNvCxnSpPr>
            <a:cxnSpLocks/>
          </p:cNvCxnSpPr>
          <p:nvPr/>
        </p:nvCxnSpPr>
        <p:spPr>
          <a:xfrm flipH="1">
            <a:off x="849173" y="3290919"/>
            <a:ext cx="595" cy="1818190"/>
          </a:xfrm>
          <a:prstGeom prst="line">
            <a:avLst/>
          </a:prstGeom>
        </p:spPr>
        <p:style>
          <a:lnRef idx="1">
            <a:schemeClr val="accent1"/>
          </a:lnRef>
          <a:fillRef idx="0">
            <a:schemeClr val="accent1"/>
          </a:fillRef>
          <a:effectRef idx="0">
            <a:schemeClr val="accent1"/>
          </a:effectRef>
          <a:fontRef idx="minor">
            <a:schemeClr val="tx1"/>
          </a:fontRef>
        </p:style>
      </p:cxnSp>
      <p:sp>
        <p:nvSpPr>
          <p:cNvPr id="112" name="TextBox 111">
            <a:extLst>
              <a:ext uri="{FF2B5EF4-FFF2-40B4-BE49-F238E27FC236}">
                <a16:creationId xmlns:a16="http://schemas.microsoft.com/office/drawing/2014/main" id="{C30F3E20-BF5D-02B5-1897-52810871CBAB}"/>
              </a:ext>
            </a:extLst>
          </p:cNvPr>
          <p:cNvSpPr txBox="1"/>
          <p:nvPr/>
        </p:nvSpPr>
        <p:spPr>
          <a:xfrm rot="16200000">
            <a:off x="307112" y="5363047"/>
            <a:ext cx="708912" cy="369332"/>
          </a:xfrm>
          <a:prstGeom prst="rect">
            <a:avLst/>
          </a:prstGeom>
          <a:noFill/>
        </p:spPr>
        <p:txBody>
          <a:bodyPr wrap="square" rtlCol="0">
            <a:spAutoFit/>
          </a:bodyPr>
          <a:lstStyle/>
          <a:p>
            <a:pPr algn="ctr"/>
            <a:r>
              <a:rPr lang="en-US" dirty="0"/>
              <a:t>DEAP</a:t>
            </a:r>
            <a:endParaRPr lang="en-IN" dirty="0"/>
          </a:p>
        </p:txBody>
      </p:sp>
      <p:cxnSp>
        <p:nvCxnSpPr>
          <p:cNvPr id="113" name="Straight Connector 112">
            <a:extLst>
              <a:ext uri="{FF2B5EF4-FFF2-40B4-BE49-F238E27FC236}">
                <a16:creationId xmlns:a16="http://schemas.microsoft.com/office/drawing/2014/main" id="{51AEB4A2-1F2E-13C8-E124-D2341788643E}"/>
              </a:ext>
            </a:extLst>
          </p:cNvPr>
          <p:cNvCxnSpPr>
            <a:cxnSpLocks/>
          </p:cNvCxnSpPr>
          <p:nvPr/>
        </p:nvCxnSpPr>
        <p:spPr>
          <a:xfrm>
            <a:off x="846234" y="5252296"/>
            <a:ext cx="0" cy="554999"/>
          </a:xfrm>
          <a:prstGeom prst="line">
            <a:avLst/>
          </a:prstGeom>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60AE1188-7F58-8569-B253-437FD7E6AA60}"/>
              </a:ext>
            </a:extLst>
          </p:cNvPr>
          <p:cNvSpPr txBox="1"/>
          <p:nvPr/>
        </p:nvSpPr>
        <p:spPr>
          <a:xfrm>
            <a:off x="882731" y="5424602"/>
            <a:ext cx="1124095" cy="246221"/>
          </a:xfrm>
          <a:prstGeom prst="rect">
            <a:avLst/>
          </a:prstGeom>
          <a:noFill/>
        </p:spPr>
        <p:txBody>
          <a:bodyPr wrap="square" rtlCol="0">
            <a:spAutoFit/>
          </a:bodyPr>
          <a:lstStyle/>
          <a:p>
            <a:r>
              <a:rPr lang="en-US" sz="1000" dirty="0">
                <a:solidFill>
                  <a:schemeClr val="accent1">
                    <a:lumMod val="50000"/>
                  </a:schemeClr>
                </a:solidFill>
              </a:rPr>
              <a:t>1 video 1 input</a:t>
            </a:r>
            <a:endParaRPr lang="en-IN" sz="1000" dirty="0">
              <a:solidFill>
                <a:schemeClr val="accent1">
                  <a:lumMod val="50000"/>
                </a:schemeClr>
              </a:solidFill>
            </a:endParaRPr>
          </a:p>
        </p:txBody>
      </p:sp>
      <p:cxnSp>
        <p:nvCxnSpPr>
          <p:cNvPr id="117" name="Straight Arrow Connector 116">
            <a:extLst>
              <a:ext uri="{FF2B5EF4-FFF2-40B4-BE49-F238E27FC236}">
                <a16:creationId xmlns:a16="http://schemas.microsoft.com/office/drawing/2014/main" id="{44854D1F-86A5-2DD0-A210-7E202A64CB61}"/>
              </a:ext>
            </a:extLst>
          </p:cNvPr>
          <p:cNvCxnSpPr>
            <a:cxnSpLocks/>
          </p:cNvCxnSpPr>
          <p:nvPr/>
        </p:nvCxnSpPr>
        <p:spPr>
          <a:xfrm>
            <a:off x="1958160" y="5521569"/>
            <a:ext cx="4411309"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19" name="TextBox 118">
            <a:extLst>
              <a:ext uri="{FF2B5EF4-FFF2-40B4-BE49-F238E27FC236}">
                <a16:creationId xmlns:a16="http://schemas.microsoft.com/office/drawing/2014/main" id="{8E42E391-2E37-8F80-7B21-838D3F7281DC}"/>
              </a:ext>
            </a:extLst>
          </p:cNvPr>
          <p:cNvSpPr txBox="1"/>
          <p:nvPr/>
        </p:nvSpPr>
        <p:spPr>
          <a:xfrm>
            <a:off x="3237116" y="5304323"/>
            <a:ext cx="1616279" cy="246221"/>
          </a:xfrm>
          <a:prstGeom prst="rect">
            <a:avLst/>
          </a:prstGeom>
          <a:noFill/>
        </p:spPr>
        <p:txBody>
          <a:bodyPr wrap="square" rtlCol="0">
            <a:spAutoFit/>
          </a:bodyPr>
          <a:lstStyle/>
          <a:p>
            <a:r>
              <a:rPr lang="en-IN" sz="1000" dirty="0">
                <a:solidFill>
                  <a:schemeClr val="accent1">
                    <a:lumMod val="50000"/>
                  </a:schemeClr>
                </a:solidFill>
              </a:rPr>
              <a:t>Whole video is one input</a:t>
            </a:r>
          </a:p>
        </p:txBody>
      </p:sp>
      <p:grpSp>
        <p:nvGrpSpPr>
          <p:cNvPr id="122" name="Group 121">
            <a:extLst>
              <a:ext uri="{FF2B5EF4-FFF2-40B4-BE49-F238E27FC236}">
                <a16:creationId xmlns:a16="http://schemas.microsoft.com/office/drawing/2014/main" id="{1EEE911C-77E6-9367-D122-5B006D470676}"/>
              </a:ext>
            </a:extLst>
          </p:cNvPr>
          <p:cNvGrpSpPr/>
          <p:nvPr/>
        </p:nvGrpSpPr>
        <p:grpSpPr>
          <a:xfrm>
            <a:off x="0" y="380014"/>
            <a:ext cx="12191999" cy="557354"/>
            <a:chOff x="0" y="457200"/>
            <a:chExt cx="12191999" cy="606340"/>
          </a:xfrm>
        </p:grpSpPr>
        <p:sp>
          <p:nvSpPr>
            <p:cNvPr id="123" name="Rectangle 122">
              <a:extLst>
                <a:ext uri="{FF2B5EF4-FFF2-40B4-BE49-F238E27FC236}">
                  <a16:creationId xmlns:a16="http://schemas.microsoft.com/office/drawing/2014/main" id="{32BF98DE-A86F-7280-A6A1-234BB11A7C64}"/>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Architecture                     </a:t>
              </a:r>
              <a:r>
                <a:rPr lang="en-IN" sz="1200" dirty="0">
                  <a:solidFill>
                    <a:schemeClr val="bg1"/>
                  </a:solidFill>
                  <a:latin typeface="Bahnschrift Light"/>
                  <a:cs typeface="Calibri"/>
                </a:rPr>
                <a:t>Video</a:t>
              </a:r>
              <a:r>
                <a:rPr lang="en-IN" sz="1200" dirty="0">
                  <a:solidFill>
                    <a:schemeClr val="bg1">
                      <a:lumMod val="75000"/>
                    </a:schemeClr>
                  </a:solidFill>
                  <a:latin typeface="Bahnschrift Light"/>
                  <a:cs typeface="Calibri"/>
                </a:rPr>
                <a:t>                     Audio                      Fusion</a:t>
              </a:r>
              <a:endParaRPr lang="en-IN" sz="1200" dirty="0">
                <a:solidFill>
                  <a:schemeClr val="bg1"/>
                </a:solidFill>
                <a:latin typeface="Bahnschrift Light"/>
                <a:cs typeface="Calibri"/>
              </a:endParaRPr>
            </a:p>
          </p:txBody>
        </p:sp>
        <p:sp>
          <p:nvSpPr>
            <p:cNvPr id="124" name="Isosceles Triangle 123">
              <a:extLst>
                <a:ext uri="{FF2B5EF4-FFF2-40B4-BE49-F238E27FC236}">
                  <a16:creationId xmlns:a16="http://schemas.microsoft.com/office/drawing/2014/main" id="{702F58B8-CA92-B057-F87B-EBCC6A74F554}"/>
                </a:ext>
              </a:extLst>
            </p:cNvPr>
            <p:cNvSpPr/>
            <p:nvPr/>
          </p:nvSpPr>
          <p:spPr>
            <a:xfrm rot="10800000">
              <a:off x="622895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125" name="Rectangle 124">
            <a:extLst>
              <a:ext uri="{FF2B5EF4-FFF2-40B4-BE49-F238E27FC236}">
                <a16:creationId xmlns:a16="http://schemas.microsoft.com/office/drawing/2014/main" id="{3D17B39C-283D-27D8-20F7-FE48943C93EA}"/>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126" name="Isosceles Triangle 125">
            <a:extLst>
              <a:ext uri="{FF2B5EF4-FFF2-40B4-BE49-F238E27FC236}">
                <a16:creationId xmlns:a16="http://schemas.microsoft.com/office/drawing/2014/main" id="{5797B4ED-E669-9692-D3F5-D413F3BF7D4D}"/>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327656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07"/>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9"/>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9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9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98"/>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99"/>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00"/>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01"/>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02"/>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12"/>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13"/>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16"/>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11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1" grpId="0"/>
      <p:bldP spid="59" grpId="0"/>
      <p:bldP spid="62" grpId="0"/>
      <p:bldP spid="63" grpId="0"/>
      <p:bldP spid="68" grpId="0"/>
      <p:bldP spid="69" grpId="0"/>
      <p:bldP spid="70" grpId="0"/>
      <p:bldP spid="77" grpId="0"/>
      <p:bldP spid="79" grpId="0"/>
      <p:bldP spid="92" grpId="0"/>
      <p:bldP spid="99" grpId="0"/>
      <p:bldP spid="100" grpId="0"/>
      <p:bldP spid="102" grpId="0"/>
      <p:bldP spid="107" grpId="0"/>
      <p:bldP spid="112" grpId="0"/>
      <p:bldP spid="116" grpId="0"/>
      <p:bldP spid="1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89A6F2-BDCB-46F9-8232-AFE72AB80954}"/>
            </a:ext>
          </a:extLst>
        </p:cNvPr>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11C0653E-AD1B-CB6E-C5E5-1F2BDC85A02D}"/>
              </a:ext>
            </a:extLst>
          </p:cNvPr>
          <p:cNvCxnSpPr>
            <a:cxnSpLocks/>
            <a:stCxn id="18" idx="0"/>
            <a:endCxn id="28" idx="1"/>
          </p:cNvCxnSpPr>
          <p:nvPr/>
        </p:nvCxnSpPr>
        <p:spPr>
          <a:xfrm>
            <a:off x="10721457" y="3496888"/>
            <a:ext cx="245100" cy="0"/>
          </a:xfrm>
          <a:prstGeom prst="straightConnector1">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14ADE440-5BE3-4316-0AFB-7E2E850A46B9}"/>
              </a:ext>
            </a:extLst>
          </p:cNvPr>
          <p:cNvSpPr/>
          <p:nvPr/>
        </p:nvSpPr>
        <p:spPr>
          <a:xfrm>
            <a:off x="0" y="6160722"/>
            <a:ext cx="12192000" cy="69727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US" sz="900" dirty="0">
                <a:solidFill>
                  <a:schemeClr val="bg1"/>
                </a:solidFill>
              </a:rPr>
              <a:t>[1] Annika </a:t>
            </a:r>
            <a:r>
              <a:rPr lang="en-US" sz="900" dirty="0" err="1">
                <a:solidFill>
                  <a:schemeClr val="bg1"/>
                </a:solidFill>
              </a:rPr>
              <a:t>Bätz</a:t>
            </a:r>
            <a:r>
              <a:rPr lang="en-US" sz="900" dirty="0">
                <a:solidFill>
                  <a:schemeClr val="bg1"/>
                </a:solidFill>
              </a:rPr>
              <a:t>, Gunjan Mishra Facial Landmarks Detection : A Brief Chronological Survey &amp; Practical Implementation, 2021</a:t>
            </a:r>
          </a:p>
          <a:p>
            <a:r>
              <a:rPr lang="en-US" sz="900" dirty="0">
                <a:solidFill>
                  <a:schemeClr val="bg1"/>
                </a:solidFill>
              </a:rPr>
              <a:t>[2] Jong-Wook Kim, Jin-Young Choi Human Pose Estimation Using </a:t>
            </a:r>
            <a:r>
              <a:rPr lang="en-US" sz="900" dirty="0" err="1">
                <a:solidFill>
                  <a:schemeClr val="bg1"/>
                </a:solidFill>
              </a:rPr>
              <a:t>MediaPipe</a:t>
            </a:r>
            <a:r>
              <a:rPr lang="en-US" sz="900" dirty="0">
                <a:solidFill>
                  <a:schemeClr val="bg1"/>
                </a:solidFill>
              </a:rPr>
              <a:t> Pose and Optimization Method Based on a Humanoid Model, 2023</a:t>
            </a:r>
          </a:p>
        </p:txBody>
      </p:sp>
      <p:sp>
        <p:nvSpPr>
          <p:cNvPr id="17" name="Slide Number Placeholder 16">
            <a:extLst>
              <a:ext uri="{FF2B5EF4-FFF2-40B4-BE49-F238E27FC236}">
                <a16:creationId xmlns:a16="http://schemas.microsoft.com/office/drawing/2014/main" id="{3A999DC1-5362-C5F5-6F58-8F8D5C6187A4}"/>
              </a:ext>
            </a:extLst>
          </p:cNvPr>
          <p:cNvSpPr>
            <a:spLocks noGrp="1"/>
          </p:cNvSpPr>
          <p:nvPr>
            <p:ph type="sldNum" sz="quarter" idx="12"/>
          </p:nvPr>
        </p:nvSpPr>
        <p:spPr/>
        <p:txBody>
          <a:bodyPr/>
          <a:lstStyle/>
          <a:p>
            <a:fld id="{821DA933-34E6-4946-B97D-E0783D4A57BC}" type="slidenum">
              <a:rPr lang="en-IN" smtClean="0"/>
              <a:t>13</a:t>
            </a:fld>
            <a:endParaRPr lang="en-IN"/>
          </a:p>
        </p:txBody>
      </p:sp>
      <p:sp>
        <p:nvSpPr>
          <p:cNvPr id="18" name="Rectangle: Diagonal Corners Rounded 17">
            <a:extLst>
              <a:ext uri="{FF2B5EF4-FFF2-40B4-BE49-F238E27FC236}">
                <a16:creationId xmlns:a16="http://schemas.microsoft.com/office/drawing/2014/main" id="{F64B8136-B41A-2E77-0865-F7F4CE568D34}"/>
              </a:ext>
            </a:extLst>
          </p:cNvPr>
          <p:cNvSpPr/>
          <p:nvPr/>
        </p:nvSpPr>
        <p:spPr>
          <a:xfrm>
            <a:off x="9946971" y="3169295"/>
            <a:ext cx="774486" cy="655185"/>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Fusion Module</a:t>
            </a:r>
            <a:endParaRPr lang="en-IN" sz="1200" baseline="30000" dirty="0">
              <a:latin typeface="Bahnschrift Light" panose="020B0502040204020203" pitchFamily="34" charset="0"/>
            </a:endParaRPr>
          </a:p>
        </p:txBody>
      </p:sp>
      <p:cxnSp>
        <p:nvCxnSpPr>
          <p:cNvPr id="26" name="Connector: Elbow 25">
            <a:extLst>
              <a:ext uri="{FF2B5EF4-FFF2-40B4-BE49-F238E27FC236}">
                <a16:creationId xmlns:a16="http://schemas.microsoft.com/office/drawing/2014/main" id="{B42BBF81-3FC1-913B-C163-2825930B7C34}"/>
              </a:ext>
            </a:extLst>
          </p:cNvPr>
          <p:cNvCxnSpPr>
            <a:cxnSpLocks/>
            <a:stCxn id="12" idx="0"/>
            <a:endCxn id="18" idx="2"/>
          </p:cNvCxnSpPr>
          <p:nvPr/>
        </p:nvCxnSpPr>
        <p:spPr>
          <a:xfrm>
            <a:off x="9692153" y="2942675"/>
            <a:ext cx="254818" cy="554213"/>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41316DD7-E2C6-837A-DE9F-57CD142D4431}"/>
              </a:ext>
            </a:extLst>
          </p:cNvPr>
          <p:cNvCxnSpPr>
            <a:cxnSpLocks/>
            <a:stCxn id="32" idx="0"/>
            <a:endCxn id="18" idx="2"/>
          </p:cNvCxnSpPr>
          <p:nvPr/>
        </p:nvCxnSpPr>
        <p:spPr>
          <a:xfrm flipV="1">
            <a:off x="9701871" y="3496888"/>
            <a:ext cx="245100" cy="560215"/>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FF770DE5-C3B0-4255-8477-6B152778DB31}"/>
              </a:ext>
            </a:extLst>
          </p:cNvPr>
          <p:cNvSpPr/>
          <p:nvPr/>
        </p:nvSpPr>
        <p:spPr>
          <a:xfrm>
            <a:off x="10966557" y="3266025"/>
            <a:ext cx="774486" cy="461725"/>
          </a:xfrm>
          <a:prstGeom prst="round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PAD Output</a:t>
            </a:r>
          </a:p>
        </p:txBody>
      </p:sp>
      <p:sp>
        <p:nvSpPr>
          <p:cNvPr id="32" name="Rectangle: Diagonal Corners Rounded 31">
            <a:extLst>
              <a:ext uri="{FF2B5EF4-FFF2-40B4-BE49-F238E27FC236}">
                <a16:creationId xmlns:a16="http://schemas.microsoft.com/office/drawing/2014/main" id="{2EA43FEE-55D2-45F9-B208-7B8C03B22431}"/>
              </a:ext>
            </a:extLst>
          </p:cNvPr>
          <p:cNvSpPr/>
          <p:nvPr/>
        </p:nvSpPr>
        <p:spPr>
          <a:xfrm>
            <a:off x="8490291" y="3575122"/>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Audio Feature Extractor</a:t>
            </a:r>
            <a:endParaRPr lang="en-IN" sz="1200" baseline="30000" dirty="0">
              <a:latin typeface="Bahnschrift Light" panose="020B0502040204020203" pitchFamily="34" charset="0"/>
            </a:endParaRPr>
          </a:p>
        </p:txBody>
      </p:sp>
      <p:sp>
        <p:nvSpPr>
          <p:cNvPr id="12" name="Rectangle: Diagonal Corners Rounded 11">
            <a:extLst>
              <a:ext uri="{FF2B5EF4-FFF2-40B4-BE49-F238E27FC236}">
                <a16:creationId xmlns:a16="http://schemas.microsoft.com/office/drawing/2014/main" id="{77521319-073B-1C9F-0F31-C1AF6B792F03}"/>
              </a:ext>
            </a:extLst>
          </p:cNvPr>
          <p:cNvSpPr/>
          <p:nvPr/>
        </p:nvSpPr>
        <p:spPr>
          <a:xfrm>
            <a:off x="8480573" y="2460694"/>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Video Feature Extractor</a:t>
            </a:r>
            <a:endParaRPr lang="en-IN" sz="1200" baseline="30000" dirty="0">
              <a:latin typeface="Bahnschrift Light" panose="020B0502040204020203" pitchFamily="34" charset="0"/>
            </a:endParaRPr>
          </a:p>
        </p:txBody>
      </p:sp>
      <p:sp>
        <p:nvSpPr>
          <p:cNvPr id="2" name="Rectangle 1">
            <a:extLst>
              <a:ext uri="{FF2B5EF4-FFF2-40B4-BE49-F238E27FC236}">
                <a16:creationId xmlns:a16="http://schemas.microsoft.com/office/drawing/2014/main" id="{B1D3D72B-CD50-ABBC-12B0-056CE80E9412}"/>
              </a:ext>
            </a:extLst>
          </p:cNvPr>
          <p:cNvSpPr/>
          <p:nvPr/>
        </p:nvSpPr>
        <p:spPr>
          <a:xfrm>
            <a:off x="7368339" y="2701248"/>
            <a:ext cx="823986" cy="482854"/>
          </a:xfrm>
          <a:prstGeom prst="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Video Input</a:t>
            </a:r>
          </a:p>
        </p:txBody>
      </p:sp>
      <p:cxnSp>
        <p:nvCxnSpPr>
          <p:cNvPr id="5" name="Straight Arrow Connector 4">
            <a:extLst>
              <a:ext uri="{FF2B5EF4-FFF2-40B4-BE49-F238E27FC236}">
                <a16:creationId xmlns:a16="http://schemas.microsoft.com/office/drawing/2014/main" id="{2B408351-864F-5448-7CF4-9B1E36F1508A}"/>
              </a:ext>
            </a:extLst>
          </p:cNvPr>
          <p:cNvCxnSpPr>
            <a:cxnSpLocks/>
            <a:stCxn id="2" idx="3"/>
            <a:endCxn id="12" idx="2"/>
          </p:cNvCxnSpPr>
          <p:nvPr/>
        </p:nvCxnSpPr>
        <p:spPr>
          <a:xfrm>
            <a:off x="8192325" y="2942675"/>
            <a:ext cx="2882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Speech Bubble: Rectangle 3">
            <a:extLst>
              <a:ext uri="{FF2B5EF4-FFF2-40B4-BE49-F238E27FC236}">
                <a16:creationId xmlns:a16="http://schemas.microsoft.com/office/drawing/2014/main" id="{8FC4ABF4-C99F-4D14-45A0-8F8DA713CF3C}"/>
              </a:ext>
            </a:extLst>
          </p:cNvPr>
          <p:cNvSpPr/>
          <p:nvPr/>
        </p:nvSpPr>
        <p:spPr>
          <a:xfrm>
            <a:off x="450957" y="1136586"/>
            <a:ext cx="6270856" cy="4751961"/>
          </a:xfrm>
          <a:prstGeom prst="wedgeRectCallout">
            <a:avLst>
              <a:gd name="adj1" fmla="val 58375"/>
              <a:gd name="adj2" fmla="val -11440"/>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21" name="Group 20">
            <a:extLst>
              <a:ext uri="{FF2B5EF4-FFF2-40B4-BE49-F238E27FC236}">
                <a16:creationId xmlns:a16="http://schemas.microsoft.com/office/drawing/2014/main" id="{B5CE5FB0-0D4F-1172-AC51-2769AE6A2584}"/>
              </a:ext>
            </a:extLst>
          </p:cNvPr>
          <p:cNvGrpSpPr/>
          <p:nvPr/>
        </p:nvGrpSpPr>
        <p:grpSpPr>
          <a:xfrm>
            <a:off x="651616" y="1563749"/>
            <a:ext cx="2705571" cy="1730847"/>
            <a:chOff x="520045" y="1558560"/>
            <a:chExt cx="2705571" cy="1730847"/>
          </a:xfrm>
        </p:grpSpPr>
        <p:grpSp>
          <p:nvGrpSpPr>
            <p:cNvPr id="11" name="Group 10">
              <a:extLst>
                <a:ext uri="{FF2B5EF4-FFF2-40B4-BE49-F238E27FC236}">
                  <a16:creationId xmlns:a16="http://schemas.microsoft.com/office/drawing/2014/main" id="{4EF7E006-2449-2722-6C0D-F97D22411788}"/>
                </a:ext>
              </a:extLst>
            </p:cNvPr>
            <p:cNvGrpSpPr/>
            <p:nvPr/>
          </p:nvGrpSpPr>
          <p:grpSpPr>
            <a:xfrm>
              <a:off x="860855" y="1732306"/>
              <a:ext cx="2364761" cy="1557101"/>
              <a:chOff x="187855" y="3205976"/>
              <a:chExt cx="2554881" cy="1728788"/>
            </a:xfrm>
          </p:grpSpPr>
          <p:pic>
            <p:nvPicPr>
              <p:cNvPr id="13" name="Untitled video - Made with Clipchamp (2)">
                <a:hlinkClick r:id="" action="ppaction://media"/>
                <a:extLst>
                  <a:ext uri="{FF2B5EF4-FFF2-40B4-BE49-F238E27FC236}">
                    <a16:creationId xmlns:a16="http://schemas.microsoft.com/office/drawing/2014/main" id="{4A96C787-9441-84CE-3703-5AD3DB23FED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7855" y="3258183"/>
                <a:ext cx="2547168" cy="1510193"/>
              </a:xfrm>
              <a:prstGeom prst="rect">
                <a:avLst/>
              </a:prstGeom>
            </p:spPr>
          </p:pic>
          <p:pic>
            <p:nvPicPr>
              <p:cNvPr id="15" name="Picture 14">
                <a:extLst>
                  <a:ext uri="{FF2B5EF4-FFF2-40B4-BE49-F238E27FC236}">
                    <a16:creationId xmlns:a16="http://schemas.microsoft.com/office/drawing/2014/main" id="{FA11B110-39ED-2AEB-504F-942459181D69}"/>
                  </a:ext>
                </a:extLst>
              </p:cNvPr>
              <p:cNvPicPr>
                <a:picLocks noChangeAspect="1"/>
              </p:cNvPicPr>
              <p:nvPr/>
            </p:nvPicPr>
            <p:blipFill>
              <a:blip r:embed="rId6"/>
              <a:stretch>
                <a:fillRect/>
              </a:stretch>
            </p:blipFill>
            <p:spPr>
              <a:xfrm>
                <a:off x="2210661" y="3205976"/>
                <a:ext cx="532075" cy="1728788"/>
              </a:xfrm>
              <a:prstGeom prst="rect">
                <a:avLst/>
              </a:prstGeom>
            </p:spPr>
          </p:pic>
        </p:grpSp>
        <p:pic>
          <p:nvPicPr>
            <p:cNvPr id="20" name="Picture 19">
              <a:extLst>
                <a:ext uri="{FF2B5EF4-FFF2-40B4-BE49-F238E27FC236}">
                  <a16:creationId xmlns:a16="http://schemas.microsoft.com/office/drawing/2014/main" id="{D97B883B-089D-8066-7CBF-D53A021697F6}"/>
                </a:ext>
              </a:extLst>
            </p:cNvPr>
            <p:cNvPicPr>
              <a:picLocks noChangeAspect="1"/>
            </p:cNvPicPr>
            <p:nvPr/>
          </p:nvPicPr>
          <p:blipFill>
            <a:blip r:embed="rId7"/>
            <a:stretch>
              <a:fillRect/>
            </a:stretch>
          </p:blipFill>
          <p:spPr>
            <a:xfrm>
              <a:off x="520045" y="1558560"/>
              <a:ext cx="667341" cy="1602997"/>
            </a:xfrm>
            <a:prstGeom prst="rect">
              <a:avLst/>
            </a:prstGeom>
          </p:spPr>
        </p:pic>
      </p:grpSp>
      <p:grpSp>
        <p:nvGrpSpPr>
          <p:cNvPr id="449" name="Group 448">
            <a:extLst>
              <a:ext uri="{FF2B5EF4-FFF2-40B4-BE49-F238E27FC236}">
                <a16:creationId xmlns:a16="http://schemas.microsoft.com/office/drawing/2014/main" id="{FEDE40C8-1757-0BB4-5CC8-27425A0D00C6}"/>
              </a:ext>
            </a:extLst>
          </p:cNvPr>
          <p:cNvGrpSpPr/>
          <p:nvPr/>
        </p:nvGrpSpPr>
        <p:grpSpPr>
          <a:xfrm>
            <a:off x="1834433" y="3873239"/>
            <a:ext cx="921639" cy="958293"/>
            <a:chOff x="5553407" y="1650616"/>
            <a:chExt cx="1618295" cy="1529926"/>
          </a:xfrm>
        </p:grpSpPr>
        <p:sp>
          <p:nvSpPr>
            <p:cNvPr id="450" name="Oval 449">
              <a:extLst>
                <a:ext uri="{FF2B5EF4-FFF2-40B4-BE49-F238E27FC236}">
                  <a16:creationId xmlns:a16="http://schemas.microsoft.com/office/drawing/2014/main" id="{700C701D-46FB-5BA5-05D0-A39CCBBE84E5}"/>
                </a:ext>
              </a:extLst>
            </p:cNvPr>
            <p:cNvSpPr/>
            <p:nvPr/>
          </p:nvSpPr>
          <p:spPr>
            <a:xfrm>
              <a:off x="5589437" y="200804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1" name="Oval 450">
              <a:extLst>
                <a:ext uri="{FF2B5EF4-FFF2-40B4-BE49-F238E27FC236}">
                  <a16:creationId xmlns:a16="http://schemas.microsoft.com/office/drawing/2014/main" id="{706F682A-06DB-230C-0BBE-E3D3258B50B1}"/>
                </a:ext>
              </a:extLst>
            </p:cNvPr>
            <p:cNvSpPr/>
            <p:nvPr/>
          </p:nvSpPr>
          <p:spPr>
            <a:xfrm>
              <a:off x="5694212" y="192416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2" name="Oval 451">
              <a:extLst>
                <a:ext uri="{FF2B5EF4-FFF2-40B4-BE49-F238E27FC236}">
                  <a16:creationId xmlns:a16="http://schemas.microsoft.com/office/drawing/2014/main" id="{23F2943A-0C94-ADDF-B3FD-3E9DBAE1C614}"/>
                </a:ext>
              </a:extLst>
            </p:cNvPr>
            <p:cNvSpPr/>
            <p:nvPr/>
          </p:nvSpPr>
          <p:spPr>
            <a:xfrm>
              <a:off x="5739931" y="176605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3" name="Oval 452">
              <a:extLst>
                <a:ext uri="{FF2B5EF4-FFF2-40B4-BE49-F238E27FC236}">
                  <a16:creationId xmlns:a16="http://schemas.microsoft.com/office/drawing/2014/main" id="{59CDB21A-F59E-2396-DA46-6578587E22DD}"/>
                </a:ext>
              </a:extLst>
            </p:cNvPr>
            <p:cNvSpPr/>
            <p:nvPr/>
          </p:nvSpPr>
          <p:spPr>
            <a:xfrm>
              <a:off x="5879950" y="165570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4" name="Oval 453">
              <a:extLst>
                <a:ext uri="{FF2B5EF4-FFF2-40B4-BE49-F238E27FC236}">
                  <a16:creationId xmlns:a16="http://schemas.microsoft.com/office/drawing/2014/main" id="{114E26D8-6745-16E9-1FF8-E735E9CAAA00}"/>
                </a:ext>
              </a:extLst>
            </p:cNvPr>
            <p:cNvSpPr/>
            <p:nvPr/>
          </p:nvSpPr>
          <p:spPr>
            <a:xfrm>
              <a:off x="6042533" y="165061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5" name="Oval 454">
              <a:extLst>
                <a:ext uri="{FF2B5EF4-FFF2-40B4-BE49-F238E27FC236}">
                  <a16:creationId xmlns:a16="http://schemas.microsoft.com/office/drawing/2014/main" id="{9C373162-1DA7-6043-163F-FC2792EDCEE7}"/>
                </a:ext>
              </a:extLst>
            </p:cNvPr>
            <p:cNvSpPr/>
            <p:nvPr/>
          </p:nvSpPr>
          <p:spPr>
            <a:xfrm>
              <a:off x="6145686" y="176030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6" name="Oval 455">
              <a:extLst>
                <a:ext uri="{FF2B5EF4-FFF2-40B4-BE49-F238E27FC236}">
                  <a16:creationId xmlns:a16="http://schemas.microsoft.com/office/drawing/2014/main" id="{95961AB4-B621-3CED-F6ED-A371BBA9AF44}"/>
                </a:ext>
              </a:extLst>
            </p:cNvPr>
            <p:cNvSpPr/>
            <p:nvPr/>
          </p:nvSpPr>
          <p:spPr>
            <a:xfrm>
              <a:off x="6466256" y="173882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7" name="Oval 456">
              <a:extLst>
                <a:ext uri="{FF2B5EF4-FFF2-40B4-BE49-F238E27FC236}">
                  <a16:creationId xmlns:a16="http://schemas.microsoft.com/office/drawing/2014/main" id="{3070DAAA-F23A-7CBB-79D0-727FFAA9A23E}"/>
                </a:ext>
              </a:extLst>
            </p:cNvPr>
            <p:cNvSpPr/>
            <p:nvPr/>
          </p:nvSpPr>
          <p:spPr>
            <a:xfrm>
              <a:off x="6620119" y="166677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8" name="Oval 457">
              <a:extLst>
                <a:ext uri="{FF2B5EF4-FFF2-40B4-BE49-F238E27FC236}">
                  <a16:creationId xmlns:a16="http://schemas.microsoft.com/office/drawing/2014/main" id="{CAB282B2-881B-CB4E-783F-119D04947533}"/>
                </a:ext>
              </a:extLst>
            </p:cNvPr>
            <p:cNvSpPr/>
            <p:nvPr/>
          </p:nvSpPr>
          <p:spPr>
            <a:xfrm>
              <a:off x="6759843" y="165061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9" name="Oval 458">
              <a:extLst>
                <a:ext uri="{FF2B5EF4-FFF2-40B4-BE49-F238E27FC236}">
                  <a16:creationId xmlns:a16="http://schemas.microsoft.com/office/drawing/2014/main" id="{7B97B830-AE31-6322-BDEF-06C0CE6691F9}"/>
                </a:ext>
              </a:extLst>
            </p:cNvPr>
            <p:cNvSpPr/>
            <p:nvPr/>
          </p:nvSpPr>
          <p:spPr>
            <a:xfrm>
              <a:off x="6881454" y="169311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0" name="Oval 459">
              <a:extLst>
                <a:ext uri="{FF2B5EF4-FFF2-40B4-BE49-F238E27FC236}">
                  <a16:creationId xmlns:a16="http://schemas.microsoft.com/office/drawing/2014/main" id="{5A5B804D-6416-B131-86C2-75F3F7E45D84}"/>
                </a:ext>
              </a:extLst>
            </p:cNvPr>
            <p:cNvSpPr/>
            <p:nvPr/>
          </p:nvSpPr>
          <p:spPr>
            <a:xfrm>
              <a:off x="6964289" y="183141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1" name="Oval 460">
              <a:extLst>
                <a:ext uri="{FF2B5EF4-FFF2-40B4-BE49-F238E27FC236}">
                  <a16:creationId xmlns:a16="http://schemas.microsoft.com/office/drawing/2014/main" id="{C90E2848-1D95-EC3A-9B29-56919A1E8A14}"/>
                </a:ext>
              </a:extLst>
            </p:cNvPr>
            <p:cNvSpPr/>
            <p:nvPr/>
          </p:nvSpPr>
          <p:spPr>
            <a:xfrm>
              <a:off x="7108674" y="196265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2" name="Oval 461">
              <a:extLst>
                <a:ext uri="{FF2B5EF4-FFF2-40B4-BE49-F238E27FC236}">
                  <a16:creationId xmlns:a16="http://schemas.microsoft.com/office/drawing/2014/main" id="{D8023916-1F86-C9B3-9EEF-E4525163F403}"/>
                </a:ext>
              </a:extLst>
            </p:cNvPr>
            <p:cNvSpPr/>
            <p:nvPr/>
          </p:nvSpPr>
          <p:spPr>
            <a:xfrm>
              <a:off x="7103124" y="205320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3" name="Oval 462">
              <a:extLst>
                <a:ext uri="{FF2B5EF4-FFF2-40B4-BE49-F238E27FC236}">
                  <a16:creationId xmlns:a16="http://schemas.microsoft.com/office/drawing/2014/main" id="{F7B23359-CC1E-D955-72E9-0BD2027D527D}"/>
                </a:ext>
              </a:extLst>
            </p:cNvPr>
            <p:cNvSpPr/>
            <p:nvPr/>
          </p:nvSpPr>
          <p:spPr>
            <a:xfrm>
              <a:off x="7125983" y="217625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4" name="Oval 463">
              <a:extLst>
                <a:ext uri="{FF2B5EF4-FFF2-40B4-BE49-F238E27FC236}">
                  <a16:creationId xmlns:a16="http://schemas.microsoft.com/office/drawing/2014/main" id="{3F42BFC8-77A8-88D1-473A-DEEDBE0FD086}"/>
                </a:ext>
              </a:extLst>
            </p:cNvPr>
            <p:cNvSpPr/>
            <p:nvPr/>
          </p:nvSpPr>
          <p:spPr>
            <a:xfrm>
              <a:off x="7084239" y="234442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5" name="Oval 464">
              <a:extLst>
                <a:ext uri="{FF2B5EF4-FFF2-40B4-BE49-F238E27FC236}">
                  <a16:creationId xmlns:a16="http://schemas.microsoft.com/office/drawing/2014/main" id="{DC25F175-A7AD-754E-5CC5-1C70F1712851}"/>
                </a:ext>
              </a:extLst>
            </p:cNvPr>
            <p:cNvSpPr/>
            <p:nvPr/>
          </p:nvSpPr>
          <p:spPr>
            <a:xfrm>
              <a:off x="7048045" y="248973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6" name="Oval 465">
              <a:extLst>
                <a:ext uri="{FF2B5EF4-FFF2-40B4-BE49-F238E27FC236}">
                  <a16:creationId xmlns:a16="http://schemas.microsoft.com/office/drawing/2014/main" id="{BDA1C745-68FA-FBF2-05F0-8F42A644AEDB}"/>
                </a:ext>
              </a:extLst>
            </p:cNvPr>
            <p:cNvSpPr/>
            <p:nvPr/>
          </p:nvSpPr>
          <p:spPr>
            <a:xfrm>
              <a:off x="7093764" y="261279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7" name="Oval 466">
              <a:extLst>
                <a:ext uri="{FF2B5EF4-FFF2-40B4-BE49-F238E27FC236}">
                  <a16:creationId xmlns:a16="http://schemas.microsoft.com/office/drawing/2014/main" id="{903D4977-B45A-EB87-AF4E-D16BFDCAF87F}"/>
                </a:ext>
              </a:extLst>
            </p:cNvPr>
            <p:cNvSpPr/>
            <p:nvPr/>
          </p:nvSpPr>
          <p:spPr>
            <a:xfrm>
              <a:off x="7014935" y="280372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8" name="Oval 467">
              <a:extLst>
                <a:ext uri="{FF2B5EF4-FFF2-40B4-BE49-F238E27FC236}">
                  <a16:creationId xmlns:a16="http://schemas.microsoft.com/office/drawing/2014/main" id="{7187B021-8BE5-E923-E416-5CB4E17699E2}"/>
                </a:ext>
              </a:extLst>
            </p:cNvPr>
            <p:cNvSpPr/>
            <p:nvPr/>
          </p:nvSpPr>
          <p:spPr>
            <a:xfrm>
              <a:off x="6927173" y="291768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9" name="Oval 468">
              <a:extLst>
                <a:ext uri="{FF2B5EF4-FFF2-40B4-BE49-F238E27FC236}">
                  <a16:creationId xmlns:a16="http://schemas.microsoft.com/office/drawing/2014/main" id="{378B5557-C1DE-CB3B-005C-5E4C9119FC23}"/>
                </a:ext>
              </a:extLst>
            </p:cNvPr>
            <p:cNvSpPr/>
            <p:nvPr/>
          </p:nvSpPr>
          <p:spPr>
            <a:xfrm>
              <a:off x="6837529" y="301588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0" name="Oval 469">
              <a:extLst>
                <a:ext uri="{FF2B5EF4-FFF2-40B4-BE49-F238E27FC236}">
                  <a16:creationId xmlns:a16="http://schemas.microsoft.com/office/drawing/2014/main" id="{5F2E73E7-58E6-E784-A191-A0CED512F3EC}"/>
                </a:ext>
              </a:extLst>
            </p:cNvPr>
            <p:cNvSpPr/>
            <p:nvPr/>
          </p:nvSpPr>
          <p:spPr>
            <a:xfrm>
              <a:off x="6759843" y="311770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1" name="Oval 470">
              <a:extLst>
                <a:ext uri="{FF2B5EF4-FFF2-40B4-BE49-F238E27FC236}">
                  <a16:creationId xmlns:a16="http://schemas.microsoft.com/office/drawing/2014/main" id="{614F581A-4CBA-0515-9FB6-1BF78E4CE9B9}"/>
                </a:ext>
              </a:extLst>
            </p:cNvPr>
            <p:cNvSpPr/>
            <p:nvPr/>
          </p:nvSpPr>
          <p:spPr>
            <a:xfrm>
              <a:off x="6574400" y="313482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2" name="Oval 471">
              <a:extLst>
                <a:ext uri="{FF2B5EF4-FFF2-40B4-BE49-F238E27FC236}">
                  <a16:creationId xmlns:a16="http://schemas.microsoft.com/office/drawing/2014/main" id="{2436FA47-D808-03E5-3E98-8FF91A3A854C}"/>
                </a:ext>
              </a:extLst>
            </p:cNvPr>
            <p:cNvSpPr/>
            <p:nvPr/>
          </p:nvSpPr>
          <p:spPr>
            <a:xfrm>
              <a:off x="6294730" y="3123362"/>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3" name="Oval 472">
              <a:extLst>
                <a:ext uri="{FF2B5EF4-FFF2-40B4-BE49-F238E27FC236}">
                  <a16:creationId xmlns:a16="http://schemas.microsoft.com/office/drawing/2014/main" id="{DFA369C7-5CC9-E7C3-2E71-612DA4C1C894}"/>
                </a:ext>
              </a:extLst>
            </p:cNvPr>
            <p:cNvSpPr/>
            <p:nvPr/>
          </p:nvSpPr>
          <p:spPr>
            <a:xfrm>
              <a:off x="6164901" y="313193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4" name="Oval 473">
              <a:extLst>
                <a:ext uri="{FF2B5EF4-FFF2-40B4-BE49-F238E27FC236}">
                  <a16:creationId xmlns:a16="http://schemas.microsoft.com/office/drawing/2014/main" id="{979091EB-D1AF-6198-757A-AB42A2A00512}"/>
                </a:ext>
              </a:extLst>
            </p:cNvPr>
            <p:cNvSpPr/>
            <p:nvPr/>
          </p:nvSpPr>
          <p:spPr>
            <a:xfrm>
              <a:off x="5996814" y="311770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5" name="Oval 474">
              <a:extLst>
                <a:ext uri="{FF2B5EF4-FFF2-40B4-BE49-F238E27FC236}">
                  <a16:creationId xmlns:a16="http://schemas.microsoft.com/office/drawing/2014/main" id="{10BBE494-C692-E86F-71FF-2292BC1FF49C}"/>
                </a:ext>
              </a:extLst>
            </p:cNvPr>
            <p:cNvSpPr/>
            <p:nvPr/>
          </p:nvSpPr>
          <p:spPr>
            <a:xfrm>
              <a:off x="5844668" y="305966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6" name="Oval 475">
              <a:extLst>
                <a:ext uri="{FF2B5EF4-FFF2-40B4-BE49-F238E27FC236}">
                  <a16:creationId xmlns:a16="http://schemas.microsoft.com/office/drawing/2014/main" id="{666FAF5D-D28E-05FA-0AC5-FA218B06E569}"/>
                </a:ext>
              </a:extLst>
            </p:cNvPr>
            <p:cNvSpPr/>
            <p:nvPr/>
          </p:nvSpPr>
          <p:spPr>
            <a:xfrm>
              <a:off x="5769562" y="297016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7" name="Oval 476">
              <a:extLst>
                <a:ext uri="{FF2B5EF4-FFF2-40B4-BE49-F238E27FC236}">
                  <a16:creationId xmlns:a16="http://schemas.microsoft.com/office/drawing/2014/main" id="{741BF25A-7A4C-D029-C5D0-F13E08BAB4DC}"/>
                </a:ext>
              </a:extLst>
            </p:cNvPr>
            <p:cNvSpPr/>
            <p:nvPr/>
          </p:nvSpPr>
          <p:spPr>
            <a:xfrm>
              <a:off x="5686980" y="287196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8" name="Oval 477">
              <a:extLst>
                <a:ext uri="{FF2B5EF4-FFF2-40B4-BE49-F238E27FC236}">
                  <a16:creationId xmlns:a16="http://schemas.microsoft.com/office/drawing/2014/main" id="{379FF3C4-72BD-64C1-26A0-C493925BA953}"/>
                </a:ext>
              </a:extLst>
            </p:cNvPr>
            <p:cNvSpPr/>
            <p:nvPr/>
          </p:nvSpPr>
          <p:spPr>
            <a:xfrm>
              <a:off x="5621986" y="274178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9" name="Oval 478">
              <a:extLst>
                <a:ext uri="{FF2B5EF4-FFF2-40B4-BE49-F238E27FC236}">
                  <a16:creationId xmlns:a16="http://schemas.microsoft.com/office/drawing/2014/main" id="{AC17EDE7-145F-CC40-22B6-CC0BCB776AFB}"/>
                </a:ext>
              </a:extLst>
            </p:cNvPr>
            <p:cNvSpPr/>
            <p:nvPr/>
          </p:nvSpPr>
          <p:spPr>
            <a:xfrm>
              <a:off x="5576267" y="261055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0" name="Oval 479">
              <a:extLst>
                <a:ext uri="{FF2B5EF4-FFF2-40B4-BE49-F238E27FC236}">
                  <a16:creationId xmlns:a16="http://schemas.microsoft.com/office/drawing/2014/main" id="{8CAE6756-75CA-3C41-401B-198E2FC7016D}"/>
                </a:ext>
              </a:extLst>
            </p:cNvPr>
            <p:cNvSpPr/>
            <p:nvPr/>
          </p:nvSpPr>
          <p:spPr>
            <a:xfrm>
              <a:off x="5553407" y="2479332"/>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1" name="Oval 480">
              <a:extLst>
                <a:ext uri="{FF2B5EF4-FFF2-40B4-BE49-F238E27FC236}">
                  <a16:creationId xmlns:a16="http://schemas.microsoft.com/office/drawing/2014/main" id="{B9A9111B-B325-A13B-1102-219FD04D4535}"/>
                </a:ext>
              </a:extLst>
            </p:cNvPr>
            <p:cNvSpPr/>
            <p:nvPr/>
          </p:nvSpPr>
          <p:spPr>
            <a:xfrm>
              <a:off x="5568916" y="235591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2" name="Oval 481">
              <a:extLst>
                <a:ext uri="{FF2B5EF4-FFF2-40B4-BE49-F238E27FC236}">
                  <a16:creationId xmlns:a16="http://schemas.microsoft.com/office/drawing/2014/main" id="{0C00D228-E87A-4D2F-D940-7874CEB12284}"/>
                </a:ext>
              </a:extLst>
            </p:cNvPr>
            <p:cNvSpPr/>
            <p:nvPr/>
          </p:nvSpPr>
          <p:spPr>
            <a:xfrm>
              <a:off x="5577385" y="217625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3" name="Oval 482">
              <a:extLst>
                <a:ext uri="{FF2B5EF4-FFF2-40B4-BE49-F238E27FC236}">
                  <a16:creationId xmlns:a16="http://schemas.microsoft.com/office/drawing/2014/main" id="{34E4CA40-B6AC-7C42-8255-C9263B4E9BD5}"/>
                </a:ext>
              </a:extLst>
            </p:cNvPr>
            <p:cNvSpPr/>
            <p:nvPr/>
          </p:nvSpPr>
          <p:spPr>
            <a:xfrm>
              <a:off x="5838206" y="198518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4" name="Oval 483">
              <a:extLst>
                <a:ext uri="{FF2B5EF4-FFF2-40B4-BE49-F238E27FC236}">
                  <a16:creationId xmlns:a16="http://schemas.microsoft.com/office/drawing/2014/main" id="{8DC769AC-5A39-9870-AC54-E2912391CE32}"/>
                </a:ext>
              </a:extLst>
            </p:cNvPr>
            <p:cNvSpPr/>
            <p:nvPr/>
          </p:nvSpPr>
          <p:spPr>
            <a:xfrm>
              <a:off x="6086116" y="199339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5" name="Oval 484">
              <a:extLst>
                <a:ext uri="{FF2B5EF4-FFF2-40B4-BE49-F238E27FC236}">
                  <a16:creationId xmlns:a16="http://schemas.microsoft.com/office/drawing/2014/main" id="{77E9156A-6189-96A7-8402-27FF017E91A1}"/>
                </a:ext>
              </a:extLst>
            </p:cNvPr>
            <p:cNvSpPr/>
            <p:nvPr/>
          </p:nvSpPr>
          <p:spPr>
            <a:xfrm>
              <a:off x="5942185" y="193753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6" name="Oval 485">
              <a:extLst>
                <a:ext uri="{FF2B5EF4-FFF2-40B4-BE49-F238E27FC236}">
                  <a16:creationId xmlns:a16="http://schemas.microsoft.com/office/drawing/2014/main" id="{874233C4-D81C-F41F-470A-C16F44041D58}"/>
                </a:ext>
              </a:extLst>
            </p:cNvPr>
            <p:cNvSpPr/>
            <p:nvPr/>
          </p:nvSpPr>
          <p:spPr>
            <a:xfrm>
              <a:off x="6019465" y="194304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7" name="Oval 486">
              <a:extLst>
                <a:ext uri="{FF2B5EF4-FFF2-40B4-BE49-F238E27FC236}">
                  <a16:creationId xmlns:a16="http://schemas.microsoft.com/office/drawing/2014/main" id="{F84917DF-BCB4-929F-6855-64FED2D66B46}"/>
                </a:ext>
              </a:extLst>
            </p:cNvPr>
            <p:cNvSpPr/>
            <p:nvPr/>
          </p:nvSpPr>
          <p:spPr>
            <a:xfrm>
              <a:off x="5918537" y="205320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8" name="Oval 487">
              <a:extLst>
                <a:ext uri="{FF2B5EF4-FFF2-40B4-BE49-F238E27FC236}">
                  <a16:creationId xmlns:a16="http://schemas.microsoft.com/office/drawing/2014/main" id="{E5C3349E-124D-C92C-9DEF-37197BC669E4}"/>
                </a:ext>
              </a:extLst>
            </p:cNvPr>
            <p:cNvSpPr/>
            <p:nvPr/>
          </p:nvSpPr>
          <p:spPr>
            <a:xfrm>
              <a:off x="6017476" y="206936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9" name="Oval 488">
              <a:extLst>
                <a:ext uri="{FF2B5EF4-FFF2-40B4-BE49-F238E27FC236}">
                  <a16:creationId xmlns:a16="http://schemas.microsoft.com/office/drawing/2014/main" id="{E59590B3-1211-8F17-03D9-59607CDF930D}"/>
                </a:ext>
              </a:extLst>
            </p:cNvPr>
            <p:cNvSpPr/>
            <p:nvPr/>
          </p:nvSpPr>
          <p:spPr>
            <a:xfrm>
              <a:off x="6478976" y="201625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0" name="Oval 489">
              <a:extLst>
                <a:ext uri="{FF2B5EF4-FFF2-40B4-BE49-F238E27FC236}">
                  <a16:creationId xmlns:a16="http://schemas.microsoft.com/office/drawing/2014/main" id="{A57930C6-0F2D-5F6A-1FBA-4FAD03A76F65}"/>
                </a:ext>
              </a:extLst>
            </p:cNvPr>
            <p:cNvSpPr/>
            <p:nvPr/>
          </p:nvSpPr>
          <p:spPr>
            <a:xfrm>
              <a:off x="6837528" y="203090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1" name="Oval 490">
              <a:extLst>
                <a:ext uri="{FF2B5EF4-FFF2-40B4-BE49-F238E27FC236}">
                  <a16:creationId xmlns:a16="http://schemas.microsoft.com/office/drawing/2014/main" id="{74325AC7-1804-B8D0-E992-822DF47771C4}"/>
                </a:ext>
              </a:extLst>
            </p:cNvPr>
            <p:cNvSpPr/>
            <p:nvPr/>
          </p:nvSpPr>
          <p:spPr>
            <a:xfrm>
              <a:off x="6574400" y="193381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2" name="Oval 491">
              <a:extLst>
                <a:ext uri="{FF2B5EF4-FFF2-40B4-BE49-F238E27FC236}">
                  <a16:creationId xmlns:a16="http://schemas.microsoft.com/office/drawing/2014/main" id="{C289FAA8-DED7-467E-BDC6-CDEADF6E77E5}"/>
                </a:ext>
              </a:extLst>
            </p:cNvPr>
            <p:cNvSpPr/>
            <p:nvPr/>
          </p:nvSpPr>
          <p:spPr>
            <a:xfrm>
              <a:off x="6704754" y="193381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3" name="Oval 492">
              <a:extLst>
                <a:ext uri="{FF2B5EF4-FFF2-40B4-BE49-F238E27FC236}">
                  <a16:creationId xmlns:a16="http://schemas.microsoft.com/office/drawing/2014/main" id="{C908CAFE-6464-4E61-EAEB-50CCB3D48A4C}"/>
                </a:ext>
              </a:extLst>
            </p:cNvPr>
            <p:cNvSpPr/>
            <p:nvPr/>
          </p:nvSpPr>
          <p:spPr>
            <a:xfrm>
              <a:off x="6597259" y="208503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4" name="Oval 493">
              <a:extLst>
                <a:ext uri="{FF2B5EF4-FFF2-40B4-BE49-F238E27FC236}">
                  <a16:creationId xmlns:a16="http://schemas.microsoft.com/office/drawing/2014/main" id="{E56E70D7-9126-79E8-E140-D4110A75CCC1}"/>
                </a:ext>
              </a:extLst>
            </p:cNvPr>
            <p:cNvSpPr/>
            <p:nvPr/>
          </p:nvSpPr>
          <p:spPr>
            <a:xfrm>
              <a:off x="6713147" y="208746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5" name="Oval 494">
              <a:extLst>
                <a:ext uri="{FF2B5EF4-FFF2-40B4-BE49-F238E27FC236}">
                  <a16:creationId xmlns:a16="http://schemas.microsoft.com/office/drawing/2014/main" id="{E5D20182-E26E-27E6-F91C-E5A417AE6B29}"/>
                </a:ext>
              </a:extLst>
            </p:cNvPr>
            <p:cNvSpPr/>
            <p:nvPr/>
          </p:nvSpPr>
          <p:spPr>
            <a:xfrm>
              <a:off x="6327026" y="196590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6" name="Oval 495">
              <a:extLst>
                <a:ext uri="{FF2B5EF4-FFF2-40B4-BE49-F238E27FC236}">
                  <a16:creationId xmlns:a16="http://schemas.microsoft.com/office/drawing/2014/main" id="{D47DF848-8D9B-8B3F-B829-654301FE19C8}"/>
                </a:ext>
              </a:extLst>
            </p:cNvPr>
            <p:cNvSpPr/>
            <p:nvPr/>
          </p:nvSpPr>
          <p:spPr>
            <a:xfrm>
              <a:off x="6327026" y="209222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7" name="Oval 496">
              <a:extLst>
                <a:ext uri="{FF2B5EF4-FFF2-40B4-BE49-F238E27FC236}">
                  <a16:creationId xmlns:a16="http://schemas.microsoft.com/office/drawing/2014/main" id="{FBAA05C7-2DA3-8A43-6C21-48079E793EF8}"/>
                </a:ext>
              </a:extLst>
            </p:cNvPr>
            <p:cNvSpPr/>
            <p:nvPr/>
          </p:nvSpPr>
          <p:spPr>
            <a:xfrm>
              <a:off x="6305387" y="224715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8" name="Oval 497">
              <a:extLst>
                <a:ext uri="{FF2B5EF4-FFF2-40B4-BE49-F238E27FC236}">
                  <a16:creationId xmlns:a16="http://schemas.microsoft.com/office/drawing/2014/main" id="{CE288BA0-BAE3-737E-3339-E563C0C25056}"/>
                </a:ext>
              </a:extLst>
            </p:cNvPr>
            <p:cNvSpPr/>
            <p:nvPr/>
          </p:nvSpPr>
          <p:spPr>
            <a:xfrm>
              <a:off x="6080671" y="234442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9" name="Oval 498">
              <a:extLst>
                <a:ext uri="{FF2B5EF4-FFF2-40B4-BE49-F238E27FC236}">
                  <a16:creationId xmlns:a16="http://schemas.microsoft.com/office/drawing/2014/main" id="{523628C0-338A-0FA5-D3B8-632BE43A6A29}"/>
                </a:ext>
              </a:extLst>
            </p:cNvPr>
            <p:cNvSpPr/>
            <p:nvPr/>
          </p:nvSpPr>
          <p:spPr>
            <a:xfrm>
              <a:off x="6145686" y="236350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0" name="Oval 499">
              <a:extLst>
                <a:ext uri="{FF2B5EF4-FFF2-40B4-BE49-F238E27FC236}">
                  <a16:creationId xmlns:a16="http://schemas.microsoft.com/office/drawing/2014/main" id="{6F4314CE-FAEC-D40E-5BD2-F2EECA903733}"/>
                </a:ext>
              </a:extLst>
            </p:cNvPr>
            <p:cNvSpPr/>
            <p:nvPr/>
          </p:nvSpPr>
          <p:spPr>
            <a:xfrm>
              <a:off x="6249011" y="240095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1" name="Oval 500">
              <a:extLst>
                <a:ext uri="{FF2B5EF4-FFF2-40B4-BE49-F238E27FC236}">
                  <a16:creationId xmlns:a16="http://schemas.microsoft.com/office/drawing/2014/main" id="{CF78FFEE-77A7-C361-C377-45FD60D281A3}"/>
                </a:ext>
              </a:extLst>
            </p:cNvPr>
            <p:cNvSpPr/>
            <p:nvPr/>
          </p:nvSpPr>
          <p:spPr>
            <a:xfrm>
              <a:off x="6317589" y="240095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2" name="Oval 501">
              <a:extLst>
                <a:ext uri="{FF2B5EF4-FFF2-40B4-BE49-F238E27FC236}">
                  <a16:creationId xmlns:a16="http://schemas.microsoft.com/office/drawing/2014/main" id="{283EA5D2-4C1E-097D-C0A3-53A92138D537}"/>
                </a:ext>
              </a:extLst>
            </p:cNvPr>
            <p:cNvSpPr/>
            <p:nvPr/>
          </p:nvSpPr>
          <p:spPr>
            <a:xfrm>
              <a:off x="6420842" y="236007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3" name="Oval 502">
              <a:extLst>
                <a:ext uri="{FF2B5EF4-FFF2-40B4-BE49-F238E27FC236}">
                  <a16:creationId xmlns:a16="http://schemas.microsoft.com/office/drawing/2014/main" id="{340A8644-8CC1-7086-12AA-1DED17024085}"/>
                </a:ext>
              </a:extLst>
            </p:cNvPr>
            <p:cNvSpPr/>
            <p:nvPr/>
          </p:nvSpPr>
          <p:spPr>
            <a:xfrm>
              <a:off x="6034952" y="274921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4" name="Oval 503">
              <a:extLst>
                <a:ext uri="{FF2B5EF4-FFF2-40B4-BE49-F238E27FC236}">
                  <a16:creationId xmlns:a16="http://schemas.microsoft.com/office/drawing/2014/main" id="{FB750C80-D172-A39E-3096-C90A2F450357}"/>
                </a:ext>
              </a:extLst>
            </p:cNvPr>
            <p:cNvSpPr/>
            <p:nvPr/>
          </p:nvSpPr>
          <p:spPr>
            <a:xfrm>
              <a:off x="6109657" y="265700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5" name="Oval 504">
              <a:extLst>
                <a:ext uri="{FF2B5EF4-FFF2-40B4-BE49-F238E27FC236}">
                  <a16:creationId xmlns:a16="http://schemas.microsoft.com/office/drawing/2014/main" id="{D378C1F5-6356-8A6B-3FBF-7AEC3A9C98A4}"/>
                </a:ext>
              </a:extLst>
            </p:cNvPr>
            <p:cNvSpPr/>
            <p:nvPr/>
          </p:nvSpPr>
          <p:spPr>
            <a:xfrm>
              <a:off x="6203292" y="261308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6" name="Oval 505">
              <a:extLst>
                <a:ext uri="{FF2B5EF4-FFF2-40B4-BE49-F238E27FC236}">
                  <a16:creationId xmlns:a16="http://schemas.microsoft.com/office/drawing/2014/main" id="{3DFF42C5-29D0-6136-FDCD-23393ACDAB81}"/>
                </a:ext>
              </a:extLst>
            </p:cNvPr>
            <p:cNvSpPr/>
            <p:nvPr/>
          </p:nvSpPr>
          <p:spPr>
            <a:xfrm>
              <a:off x="6296904" y="261279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7" name="Oval 506">
              <a:extLst>
                <a:ext uri="{FF2B5EF4-FFF2-40B4-BE49-F238E27FC236}">
                  <a16:creationId xmlns:a16="http://schemas.microsoft.com/office/drawing/2014/main" id="{DCA71B03-90A9-683B-3C91-A732199BA69D}"/>
                </a:ext>
              </a:extLst>
            </p:cNvPr>
            <p:cNvSpPr/>
            <p:nvPr/>
          </p:nvSpPr>
          <p:spPr>
            <a:xfrm>
              <a:off x="6424817" y="265700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8" name="Oval 507">
              <a:extLst>
                <a:ext uri="{FF2B5EF4-FFF2-40B4-BE49-F238E27FC236}">
                  <a16:creationId xmlns:a16="http://schemas.microsoft.com/office/drawing/2014/main" id="{0614A4C0-D2C6-D09A-6301-76C33C52625E}"/>
                </a:ext>
              </a:extLst>
            </p:cNvPr>
            <p:cNvSpPr/>
            <p:nvPr/>
          </p:nvSpPr>
          <p:spPr>
            <a:xfrm>
              <a:off x="6524297" y="274920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9" name="Oval 508">
              <a:extLst>
                <a:ext uri="{FF2B5EF4-FFF2-40B4-BE49-F238E27FC236}">
                  <a16:creationId xmlns:a16="http://schemas.microsoft.com/office/drawing/2014/main" id="{7B02B1EF-8DEF-618F-1B70-CDA61D46F4CD}"/>
                </a:ext>
              </a:extLst>
            </p:cNvPr>
            <p:cNvSpPr/>
            <p:nvPr/>
          </p:nvSpPr>
          <p:spPr>
            <a:xfrm>
              <a:off x="6119182" y="283083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0" name="Oval 509">
              <a:extLst>
                <a:ext uri="{FF2B5EF4-FFF2-40B4-BE49-F238E27FC236}">
                  <a16:creationId xmlns:a16="http://schemas.microsoft.com/office/drawing/2014/main" id="{D29AC04A-1F2A-43BB-ABA5-2C5C8D53A205}"/>
                </a:ext>
              </a:extLst>
            </p:cNvPr>
            <p:cNvSpPr/>
            <p:nvPr/>
          </p:nvSpPr>
          <p:spPr>
            <a:xfrm>
              <a:off x="6228325" y="289864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1" name="Oval 510">
              <a:extLst>
                <a:ext uri="{FF2B5EF4-FFF2-40B4-BE49-F238E27FC236}">
                  <a16:creationId xmlns:a16="http://schemas.microsoft.com/office/drawing/2014/main" id="{C58B1946-9E22-B159-959E-330031428B62}"/>
                </a:ext>
              </a:extLst>
            </p:cNvPr>
            <p:cNvSpPr/>
            <p:nvPr/>
          </p:nvSpPr>
          <p:spPr>
            <a:xfrm>
              <a:off x="6349885" y="289482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2" name="Oval 511">
              <a:extLst>
                <a:ext uri="{FF2B5EF4-FFF2-40B4-BE49-F238E27FC236}">
                  <a16:creationId xmlns:a16="http://schemas.microsoft.com/office/drawing/2014/main" id="{4D719C56-8994-3827-69B9-4BA244892F9E}"/>
                </a:ext>
              </a:extLst>
            </p:cNvPr>
            <p:cNvSpPr/>
            <p:nvPr/>
          </p:nvSpPr>
          <p:spPr>
            <a:xfrm>
              <a:off x="6475990" y="288161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3" name="Oval 512">
              <a:extLst>
                <a:ext uri="{FF2B5EF4-FFF2-40B4-BE49-F238E27FC236}">
                  <a16:creationId xmlns:a16="http://schemas.microsoft.com/office/drawing/2014/main" id="{212B2B53-44DD-2AA7-FF66-8F985BD2F3C1}"/>
                </a:ext>
              </a:extLst>
            </p:cNvPr>
            <p:cNvSpPr/>
            <p:nvPr/>
          </p:nvSpPr>
          <p:spPr>
            <a:xfrm>
              <a:off x="6210620" y="270309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4" name="Oval 513">
              <a:extLst>
                <a:ext uri="{FF2B5EF4-FFF2-40B4-BE49-F238E27FC236}">
                  <a16:creationId xmlns:a16="http://schemas.microsoft.com/office/drawing/2014/main" id="{F3A4DD3F-CFB0-8DD2-6E72-290AD28B9E4B}"/>
                </a:ext>
              </a:extLst>
            </p:cNvPr>
            <p:cNvSpPr/>
            <p:nvPr/>
          </p:nvSpPr>
          <p:spPr>
            <a:xfrm>
              <a:off x="6338001" y="271200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5" name="Oval 514">
              <a:extLst>
                <a:ext uri="{FF2B5EF4-FFF2-40B4-BE49-F238E27FC236}">
                  <a16:creationId xmlns:a16="http://schemas.microsoft.com/office/drawing/2014/main" id="{0B664F7C-AB6A-5EA5-7080-04F05D934860}"/>
                </a:ext>
              </a:extLst>
            </p:cNvPr>
            <p:cNvSpPr/>
            <p:nvPr/>
          </p:nvSpPr>
          <p:spPr>
            <a:xfrm>
              <a:off x="6221248" y="278511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6" name="Oval 515">
              <a:extLst>
                <a:ext uri="{FF2B5EF4-FFF2-40B4-BE49-F238E27FC236}">
                  <a16:creationId xmlns:a16="http://schemas.microsoft.com/office/drawing/2014/main" id="{44B4B5D8-37AB-DC5A-4F40-F88A33B77D8C}"/>
                </a:ext>
              </a:extLst>
            </p:cNvPr>
            <p:cNvSpPr/>
            <p:nvPr/>
          </p:nvSpPr>
          <p:spPr>
            <a:xfrm>
              <a:off x="6329697" y="280058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566" name="Group 565">
            <a:extLst>
              <a:ext uri="{FF2B5EF4-FFF2-40B4-BE49-F238E27FC236}">
                <a16:creationId xmlns:a16="http://schemas.microsoft.com/office/drawing/2014/main" id="{93B0B059-6448-AB0B-FEF8-2F1CC3C9C683}"/>
              </a:ext>
            </a:extLst>
          </p:cNvPr>
          <p:cNvGrpSpPr/>
          <p:nvPr/>
        </p:nvGrpSpPr>
        <p:grpSpPr>
          <a:xfrm>
            <a:off x="3291849" y="3623556"/>
            <a:ext cx="1405495" cy="2184910"/>
            <a:chOff x="7337462" y="3281519"/>
            <a:chExt cx="1760080" cy="2670259"/>
          </a:xfrm>
        </p:grpSpPr>
        <p:sp>
          <p:nvSpPr>
            <p:cNvPr id="3" name="Rectangle 2">
              <a:extLst>
                <a:ext uri="{FF2B5EF4-FFF2-40B4-BE49-F238E27FC236}">
                  <a16:creationId xmlns:a16="http://schemas.microsoft.com/office/drawing/2014/main" id="{4803D1CA-8EBC-9084-49B2-C0BB5CB9C59C}"/>
                </a:ext>
              </a:extLst>
            </p:cNvPr>
            <p:cNvSpPr/>
            <p:nvPr/>
          </p:nvSpPr>
          <p:spPr>
            <a:xfrm>
              <a:off x="7355193" y="3815675"/>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8" name="Straight Arrow Connector 7">
              <a:extLst>
                <a:ext uri="{FF2B5EF4-FFF2-40B4-BE49-F238E27FC236}">
                  <a16:creationId xmlns:a16="http://schemas.microsoft.com/office/drawing/2014/main" id="{A5F5CEE7-02A3-A66D-A32A-6B02D968BCD3}"/>
                </a:ext>
              </a:extLst>
            </p:cNvPr>
            <p:cNvCxnSpPr>
              <a:cxnSpLocks/>
              <a:stCxn id="3" idx="3"/>
              <a:endCxn id="32" idx="2"/>
            </p:cNvCxnSpPr>
            <p:nvPr/>
          </p:nvCxnSpPr>
          <p:spPr>
            <a:xfrm>
              <a:off x="8179179" y="4057102"/>
              <a:ext cx="31111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17" name="Picture 516">
              <a:extLst>
                <a:ext uri="{FF2B5EF4-FFF2-40B4-BE49-F238E27FC236}">
                  <a16:creationId xmlns:a16="http://schemas.microsoft.com/office/drawing/2014/main" id="{804EDB5E-011A-2C5A-828D-761BD7B5D698}"/>
                </a:ext>
              </a:extLst>
            </p:cNvPr>
            <p:cNvPicPr>
              <a:picLocks noChangeAspect="1"/>
            </p:cNvPicPr>
            <p:nvPr/>
          </p:nvPicPr>
          <p:blipFill>
            <a:blip r:embed="rId8"/>
            <a:stretch>
              <a:fillRect/>
            </a:stretch>
          </p:blipFill>
          <p:spPr>
            <a:xfrm>
              <a:off x="7337462" y="3281519"/>
              <a:ext cx="1760080" cy="2670259"/>
            </a:xfrm>
            <a:prstGeom prst="rect">
              <a:avLst/>
            </a:prstGeom>
          </p:spPr>
        </p:pic>
        <p:grpSp>
          <p:nvGrpSpPr>
            <p:cNvPr id="518" name="Group 517">
              <a:extLst>
                <a:ext uri="{FF2B5EF4-FFF2-40B4-BE49-F238E27FC236}">
                  <a16:creationId xmlns:a16="http://schemas.microsoft.com/office/drawing/2014/main" id="{FB0743D6-A736-3C10-A1A1-8780F8157A9C}"/>
                </a:ext>
              </a:extLst>
            </p:cNvPr>
            <p:cNvGrpSpPr/>
            <p:nvPr/>
          </p:nvGrpSpPr>
          <p:grpSpPr>
            <a:xfrm>
              <a:off x="7387278" y="3281519"/>
              <a:ext cx="1616795" cy="2640889"/>
              <a:chOff x="5398187" y="3281519"/>
              <a:chExt cx="1360679" cy="2640889"/>
            </a:xfrm>
          </p:grpSpPr>
          <p:sp>
            <p:nvSpPr>
              <p:cNvPr id="519" name="Oval 518">
                <a:extLst>
                  <a:ext uri="{FF2B5EF4-FFF2-40B4-BE49-F238E27FC236}">
                    <a16:creationId xmlns:a16="http://schemas.microsoft.com/office/drawing/2014/main" id="{218455F6-8C0C-9C6C-A72A-FEBFF672AF95}"/>
                  </a:ext>
                </a:extLst>
              </p:cNvPr>
              <p:cNvSpPr/>
              <p:nvPr/>
            </p:nvSpPr>
            <p:spPr>
              <a:xfrm>
                <a:off x="6066377" y="355680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0" name="Oval 519">
                <a:extLst>
                  <a:ext uri="{FF2B5EF4-FFF2-40B4-BE49-F238E27FC236}">
                    <a16:creationId xmlns:a16="http://schemas.microsoft.com/office/drawing/2014/main" id="{065FD8BC-B7DB-1E5E-2291-7AFF382682CA}"/>
                  </a:ext>
                </a:extLst>
              </p:cNvPr>
              <p:cNvSpPr/>
              <p:nvPr/>
            </p:nvSpPr>
            <p:spPr>
              <a:xfrm>
                <a:off x="5589436" y="355042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1" name="Oval 520">
                <a:extLst>
                  <a:ext uri="{FF2B5EF4-FFF2-40B4-BE49-F238E27FC236}">
                    <a16:creationId xmlns:a16="http://schemas.microsoft.com/office/drawing/2014/main" id="{A48B5A7A-606B-0384-4BAC-E7AFC4CBF825}"/>
                  </a:ext>
                </a:extLst>
              </p:cNvPr>
              <p:cNvSpPr/>
              <p:nvPr/>
            </p:nvSpPr>
            <p:spPr>
              <a:xfrm>
                <a:off x="6511975" y="356460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2" name="Oval 521">
                <a:extLst>
                  <a:ext uri="{FF2B5EF4-FFF2-40B4-BE49-F238E27FC236}">
                    <a16:creationId xmlns:a16="http://schemas.microsoft.com/office/drawing/2014/main" id="{6E17EADF-03E9-CB9F-7263-C67F1DA6794E}"/>
                  </a:ext>
                </a:extLst>
              </p:cNvPr>
              <p:cNvSpPr/>
              <p:nvPr/>
            </p:nvSpPr>
            <p:spPr>
              <a:xfrm>
                <a:off x="5398187" y="429022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3" name="Oval 522">
                <a:extLst>
                  <a:ext uri="{FF2B5EF4-FFF2-40B4-BE49-F238E27FC236}">
                    <a16:creationId xmlns:a16="http://schemas.microsoft.com/office/drawing/2014/main" id="{307BEA4A-516C-94B1-5978-2454CB5518FC}"/>
                  </a:ext>
                </a:extLst>
              </p:cNvPr>
              <p:cNvSpPr/>
              <p:nvPr/>
            </p:nvSpPr>
            <p:spPr>
              <a:xfrm>
                <a:off x="5746702" y="441378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4" name="Oval 523">
                <a:extLst>
                  <a:ext uri="{FF2B5EF4-FFF2-40B4-BE49-F238E27FC236}">
                    <a16:creationId xmlns:a16="http://schemas.microsoft.com/office/drawing/2014/main" id="{67BABEF0-5A2B-DB24-F04C-0A05B28E923D}"/>
                  </a:ext>
                </a:extLst>
              </p:cNvPr>
              <p:cNvSpPr/>
              <p:nvPr/>
            </p:nvSpPr>
            <p:spPr>
              <a:xfrm>
                <a:off x="6570016" y="446127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5" name="Oval 524">
                <a:extLst>
                  <a:ext uri="{FF2B5EF4-FFF2-40B4-BE49-F238E27FC236}">
                    <a16:creationId xmlns:a16="http://schemas.microsoft.com/office/drawing/2014/main" id="{57320370-F317-DAE7-651A-6E5002653B51}"/>
                  </a:ext>
                </a:extLst>
              </p:cNvPr>
              <p:cNvSpPr/>
              <p:nvPr/>
            </p:nvSpPr>
            <p:spPr>
              <a:xfrm>
                <a:off x="6713147" y="425722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6" name="Oval 525">
                <a:extLst>
                  <a:ext uri="{FF2B5EF4-FFF2-40B4-BE49-F238E27FC236}">
                    <a16:creationId xmlns:a16="http://schemas.microsoft.com/office/drawing/2014/main" id="{6E2835E4-C89F-3589-A7D2-97B9FC73B50A}"/>
                  </a:ext>
                </a:extLst>
              </p:cNvPr>
              <p:cNvSpPr/>
              <p:nvPr/>
            </p:nvSpPr>
            <p:spPr>
              <a:xfrm>
                <a:off x="5815281" y="489597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7" name="Oval 526">
                <a:extLst>
                  <a:ext uri="{FF2B5EF4-FFF2-40B4-BE49-F238E27FC236}">
                    <a16:creationId xmlns:a16="http://schemas.microsoft.com/office/drawing/2014/main" id="{C652C0B7-AA99-DB9D-B559-8D3F225C1D98}"/>
                  </a:ext>
                </a:extLst>
              </p:cNvPr>
              <p:cNvSpPr/>
              <p:nvPr/>
            </p:nvSpPr>
            <p:spPr>
              <a:xfrm>
                <a:off x="6349885" y="490812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8" name="Oval 527">
                <a:extLst>
                  <a:ext uri="{FF2B5EF4-FFF2-40B4-BE49-F238E27FC236}">
                    <a16:creationId xmlns:a16="http://schemas.microsoft.com/office/drawing/2014/main" id="{B4C30B79-F05D-6AA1-A1B1-D695631011FF}"/>
                  </a:ext>
                </a:extLst>
              </p:cNvPr>
              <p:cNvSpPr/>
              <p:nvPr/>
            </p:nvSpPr>
            <p:spPr>
              <a:xfrm>
                <a:off x="5820981" y="586239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9" name="Oval 528">
                <a:extLst>
                  <a:ext uri="{FF2B5EF4-FFF2-40B4-BE49-F238E27FC236}">
                    <a16:creationId xmlns:a16="http://schemas.microsoft.com/office/drawing/2014/main" id="{CD23479A-44A5-E5AF-52DD-3600FFAED1FF}"/>
                  </a:ext>
                </a:extLst>
              </p:cNvPr>
              <p:cNvSpPr/>
              <p:nvPr/>
            </p:nvSpPr>
            <p:spPr>
              <a:xfrm>
                <a:off x="6285089" y="587668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530" name="Straight Connector 529">
                <a:extLst>
                  <a:ext uri="{FF2B5EF4-FFF2-40B4-BE49-F238E27FC236}">
                    <a16:creationId xmlns:a16="http://schemas.microsoft.com/office/drawing/2014/main" id="{6C4BFD2F-4497-0035-5C63-7E125D1CBC72}"/>
                  </a:ext>
                </a:extLst>
              </p:cNvPr>
              <p:cNvCxnSpPr>
                <a:cxnSpLocks/>
                <a:stCxn id="520" idx="4"/>
                <a:endCxn id="522" idx="2"/>
              </p:cNvCxnSpPr>
              <p:nvPr/>
            </p:nvCxnSpPr>
            <p:spPr>
              <a:xfrm flipH="1">
                <a:off x="5398187" y="3596142"/>
                <a:ext cx="214109" cy="716945"/>
              </a:xfrm>
              <a:prstGeom prst="line">
                <a:avLst/>
              </a:prstGeom>
            </p:spPr>
            <p:style>
              <a:lnRef idx="1">
                <a:schemeClr val="accent6"/>
              </a:lnRef>
              <a:fillRef idx="0">
                <a:schemeClr val="accent6"/>
              </a:fillRef>
              <a:effectRef idx="0">
                <a:schemeClr val="accent6"/>
              </a:effectRef>
              <a:fontRef idx="minor">
                <a:schemeClr val="tx1"/>
              </a:fontRef>
            </p:style>
          </p:cxnSp>
          <p:cxnSp>
            <p:nvCxnSpPr>
              <p:cNvPr id="531" name="Straight Connector 530">
                <a:extLst>
                  <a:ext uri="{FF2B5EF4-FFF2-40B4-BE49-F238E27FC236}">
                    <a16:creationId xmlns:a16="http://schemas.microsoft.com/office/drawing/2014/main" id="{6895A362-062A-BBD3-54BC-D58448896EAD}"/>
                  </a:ext>
                </a:extLst>
              </p:cNvPr>
              <p:cNvCxnSpPr>
                <a:stCxn id="520" idx="5"/>
                <a:endCxn id="519" idx="6"/>
              </p:cNvCxnSpPr>
              <p:nvPr/>
            </p:nvCxnSpPr>
            <p:spPr>
              <a:xfrm flipV="1">
                <a:off x="5628460" y="3579663"/>
                <a:ext cx="483636" cy="9784"/>
              </a:xfrm>
              <a:prstGeom prst="line">
                <a:avLst/>
              </a:prstGeom>
            </p:spPr>
            <p:style>
              <a:lnRef idx="1">
                <a:schemeClr val="accent6"/>
              </a:lnRef>
              <a:fillRef idx="0">
                <a:schemeClr val="accent6"/>
              </a:fillRef>
              <a:effectRef idx="0">
                <a:schemeClr val="accent6"/>
              </a:effectRef>
              <a:fontRef idx="minor">
                <a:schemeClr val="tx1"/>
              </a:fontRef>
            </p:style>
          </p:cxnSp>
          <p:cxnSp>
            <p:nvCxnSpPr>
              <p:cNvPr id="532" name="Straight Connector 531">
                <a:extLst>
                  <a:ext uri="{FF2B5EF4-FFF2-40B4-BE49-F238E27FC236}">
                    <a16:creationId xmlns:a16="http://schemas.microsoft.com/office/drawing/2014/main" id="{AB4DC10C-DC89-3796-69E7-7F0D02790BC8}"/>
                  </a:ext>
                </a:extLst>
              </p:cNvPr>
              <p:cNvCxnSpPr>
                <a:cxnSpLocks/>
                <a:endCxn id="521" idx="7"/>
              </p:cNvCxnSpPr>
              <p:nvPr/>
            </p:nvCxnSpPr>
            <p:spPr>
              <a:xfrm flipV="1">
                <a:off x="6073211" y="3571295"/>
                <a:ext cx="477788" cy="15772"/>
              </a:xfrm>
              <a:prstGeom prst="line">
                <a:avLst/>
              </a:prstGeom>
            </p:spPr>
            <p:style>
              <a:lnRef idx="1">
                <a:schemeClr val="accent6"/>
              </a:lnRef>
              <a:fillRef idx="0">
                <a:schemeClr val="accent6"/>
              </a:fillRef>
              <a:effectRef idx="0">
                <a:schemeClr val="accent6"/>
              </a:effectRef>
              <a:fontRef idx="minor">
                <a:schemeClr val="tx1"/>
              </a:fontRef>
            </p:style>
          </p:cxnSp>
          <p:cxnSp>
            <p:nvCxnSpPr>
              <p:cNvPr id="533" name="Straight Connector 532">
                <a:extLst>
                  <a:ext uri="{FF2B5EF4-FFF2-40B4-BE49-F238E27FC236}">
                    <a16:creationId xmlns:a16="http://schemas.microsoft.com/office/drawing/2014/main" id="{E520821C-C3C6-0809-83C8-E3368AAA658E}"/>
                  </a:ext>
                </a:extLst>
              </p:cNvPr>
              <p:cNvCxnSpPr>
                <a:cxnSpLocks/>
                <a:stCxn id="521" idx="3"/>
                <a:endCxn id="525" idx="1"/>
              </p:cNvCxnSpPr>
              <p:nvPr/>
            </p:nvCxnSpPr>
            <p:spPr>
              <a:xfrm>
                <a:off x="6518670" y="3603624"/>
                <a:ext cx="201172" cy="660292"/>
              </a:xfrm>
              <a:prstGeom prst="line">
                <a:avLst/>
              </a:prstGeom>
            </p:spPr>
            <p:style>
              <a:lnRef idx="1">
                <a:schemeClr val="accent6"/>
              </a:lnRef>
              <a:fillRef idx="0">
                <a:schemeClr val="accent6"/>
              </a:fillRef>
              <a:effectRef idx="0">
                <a:schemeClr val="accent6"/>
              </a:effectRef>
              <a:fontRef idx="minor">
                <a:schemeClr val="tx1"/>
              </a:fontRef>
            </p:style>
          </p:cxnSp>
          <p:cxnSp>
            <p:nvCxnSpPr>
              <p:cNvPr id="534" name="Straight Connector 533">
                <a:extLst>
                  <a:ext uri="{FF2B5EF4-FFF2-40B4-BE49-F238E27FC236}">
                    <a16:creationId xmlns:a16="http://schemas.microsoft.com/office/drawing/2014/main" id="{BE5F6182-5810-70C8-24B5-E945B43C2A5F}"/>
                  </a:ext>
                </a:extLst>
              </p:cNvPr>
              <p:cNvCxnSpPr>
                <a:cxnSpLocks/>
                <a:stCxn id="525" idx="4"/>
                <a:endCxn id="524" idx="2"/>
              </p:cNvCxnSpPr>
              <p:nvPr/>
            </p:nvCxnSpPr>
            <p:spPr>
              <a:xfrm flipH="1">
                <a:off x="6570016" y="4302940"/>
                <a:ext cx="165991" cy="181197"/>
              </a:xfrm>
              <a:prstGeom prst="line">
                <a:avLst/>
              </a:prstGeom>
            </p:spPr>
            <p:style>
              <a:lnRef idx="1">
                <a:schemeClr val="accent6"/>
              </a:lnRef>
              <a:fillRef idx="0">
                <a:schemeClr val="accent6"/>
              </a:fillRef>
              <a:effectRef idx="0">
                <a:schemeClr val="accent6"/>
              </a:effectRef>
              <a:fontRef idx="minor">
                <a:schemeClr val="tx1"/>
              </a:fontRef>
            </p:style>
          </p:cxnSp>
          <p:cxnSp>
            <p:nvCxnSpPr>
              <p:cNvPr id="535" name="Straight Connector 534">
                <a:extLst>
                  <a:ext uri="{FF2B5EF4-FFF2-40B4-BE49-F238E27FC236}">
                    <a16:creationId xmlns:a16="http://schemas.microsoft.com/office/drawing/2014/main" id="{1F2876F5-D960-A1DE-958D-73ED307EC4CA}"/>
                  </a:ext>
                </a:extLst>
              </p:cNvPr>
              <p:cNvCxnSpPr>
                <a:cxnSpLocks/>
                <a:stCxn id="522" idx="6"/>
                <a:endCxn id="523" idx="1"/>
              </p:cNvCxnSpPr>
              <p:nvPr/>
            </p:nvCxnSpPr>
            <p:spPr>
              <a:xfrm>
                <a:off x="5443906" y="4313087"/>
                <a:ext cx="309491" cy="107395"/>
              </a:xfrm>
              <a:prstGeom prst="line">
                <a:avLst/>
              </a:prstGeom>
            </p:spPr>
            <p:style>
              <a:lnRef idx="1">
                <a:schemeClr val="accent6"/>
              </a:lnRef>
              <a:fillRef idx="0">
                <a:schemeClr val="accent6"/>
              </a:fillRef>
              <a:effectRef idx="0">
                <a:schemeClr val="accent6"/>
              </a:effectRef>
              <a:fontRef idx="minor">
                <a:schemeClr val="tx1"/>
              </a:fontRef>
            </p:style>
          </p:cxnSp>
          <p:cxnSp>
            <p:nvCxnSpPr>
              <p:cNvPr id="536" name="Straight Connector 535">
                <a:extLst>
                  <a:ext uri="{FF2B5EF4-FFF2-40B4-BE49-F238E27FC236}">
                    <a16:creationId xmlns:a16="http://schemas.microsoft.com/office/drawing/2014/main" id="{980392EF-70B5-9D7E-BB06-368EC15D5CDB}"/>
                  </a:ext>
                </a:extLst>
              </p:cNvPr>
              <p:cNvCxnSpPr>
                <a:cxnSpLocks/>
                <a:stCxn id="519" idx="4"/>
                <a:endCxn id="526" idx="3"/>
              </p:cNvCxnSpPr>
              <p:nvPr/>
            </p:nvCxnSpPr>
            <p:spPr>
              <a:xfrm flipH="1">
                <a:off x="5821976" y="3602522"/>
                <a:ext cx="267261" cy="1332479"/>
              </a:xfrm>
              <a:prstGeom prst="line">
                <a:avLst/>
              </a:prstGeom>
            </p:spPr>
            <p:style>
              <a:lnRef idx="1">
                <a:schemeClr val="accent6"/>
              </a:lnRef>
              <a:fillRef idx="0">
                <a:schemeClr val="accent6"/>
              </a:fillRef>
              <a:effectRef idx="0">
                <a:schemeClr val="accent6"/>
              </a:effectRef>
              <a:fontRef idx="minor">
                <a:schemeClr val="tx1"/>
              </a:fontRef>
            </p:style>
          </p:cxnSp>
          <p:cxnSp>
            <p:nvCxnSpPr>
              <p:cNvPr id="537" name="Straight Connector 536">
                <a:extLst>
                  <a:ext uri="{FF2B5EF4-FFF2-40B4-BE49-F238E27FC236}">
                    <a16:creationId xmlns:a16="http://schemas.microsoft.com/office/drawing/2014/main" id="{81DC0BBC-96A6-A9DD-4465-D7EC4711D7ED}"/>
                  </a:ext>
                </a:extLst>
              </p:cNvPr>
              <p:cNvCxnSpPr>
                <a:cxnSpLocks/>
                <a:stCxn id="519" idx="0"/>
                <a:endCxn id="527" idx="7"/>
              </p:cNvCxnSpPr>
              <p:nvPr/>
            </p:nvCxnSpPr>
            <p:spPr>
              <a:xfrm>
                <a:off x="6089237" y="3556803"/>
                <a:ext cx="299672" cy="1358016"/>
              </a:xfrm>
              <a:prstGeom prst="line">
                <a:avLst/>
              </a:prstGeom>
            </p:spPr>
            <p:style>
              <a:lnRef idx="1">
                <a:schemeClr val="accent6"/>
              </a:lnRef>
              <a:fillRef idx="0">
                <a:schemeClr val="accent6"/>
              </a:fillRef>
              <a:effectRef idx="0">
                <a:schemeClr val="accent6"/>
              </a:effectRef>
              <a:fontRef idx="minor">
                <a:schemeClr val="tx1"/>
              </a:fontRef>
            </p:style>
          </p:cxnSp>
          <p:cxnSp>
            <p:nvCxnSpPr>
              <p:cNvPr id="538" name="Straight Connector 537">
                <a:extLst>
                  <a:ext uri="{FF2B5EF4-FFF2-40B4-BE49-F238E27FC236}">
                    <a16:creationId xmlns:a16="http://schemas.microsoft.com/office/drawing/2014/main" id="{BBEE094A-9FF1-44E1-674E-675C03F301B5}"/>
                  </a:ext>
                </a:extLst>
              </p:cNvPr>
              <p:cNvCxnSpPr>
                <a:cxnSpLocks/>
                <a:stCxn id="526" idx="6"/>
                <a:endCxn id="528" idx="2"/>
              </p:cNvCxnSpPr>
              <p:nvPr/>
            </p:nvCxnSpPr>
            <p:spPr>
              <a:xfrm flipH="1">
                <a:off x="5820981" y="4918837"/>
                <a:ext cx="40019" cy="966416"/>
              </a:xfrm>
              <a:prstGeom prst="line">
                <a:avLst/>
              </a:prstGeom>
            </p:spPr>
            <p:style>
              <a:lnRef idx="1">
                <a:schemeClr val="accent6"/>
              </a:lnRef>
              <a:fillRef idx="0">
                <a:schemeClr val="accent6"/>
              </a:fillRef>
              <a:effectRef idx="0">
                <a:schemeClr val="accent6"/>
              </a:effectRef>
              <a:fontRef idx="minor">
                <a:schemeClr val="tx1"/>
              </a:fontRef>
            </p:style>
          </p:cxnSp>
          <p:cxnSp>
            <p:nvCxnSpPr>
              <p:cNvPr id="539" name="Straight Connector 538">
                <a:extLst>
                  <a:ext uri="{FF2B5EF4-FFF2-40B4-BE49-F238E27FC236}">
                    <a16:creationId xmlns:a16="http://schemas.microsoft.com/office/drawing/2014/main" id="{70584461-52FC-A883-1EBE-1EA3F11C8164}"/>
                  </a:ext>
                </a:extLst>
              </p:cNvPr>
              <p:cNvCxnSpPr>
                <a:cxnSpLocks/>
                <a:stCxn id="527" idx="3"/>
                <a:endCxn id="529" idx="0"/>
              </p:cNvCxnSpPr>
              <p:nvPr/>
            </p:nvCxnSpPr>
            <p:spPr>
              <a:xfrm flipH="1">
                <a:off x="6307949" y="4947148"/>
                <a:ext cx="48631" cy="92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540" name="Straight Connector 539">
                <a:extLst>
                  <a:ext uri="{FF2B5EF4-FFF2-40B4-BE49-F238E27FC236}">
                    <a16:creationId xmlns:a16="http://schemas.microsoft.com/office/drawing/2014/main" id="{D5886796-90AD-7C81-82A1-453F7140BDB0}"/>
                  </a:ext>
                </a:extLst>
              </p:cNvPr>
              <p:cNvCxnSpPr>
                <a:cxnSpLocks/>
                <a:stCxn id="519" idx="4"/>
                <a:endCxn id="517" idx="0"/>
              </p:cNvCxnSpPr>
              <p:nvPr/>
            </p:nvCxnSpPr>
            <p:spPr>
              <a:xfrm flipH="1" flipV="1">
                <a:off x="6087370" y="3281519"/>
                <a:ext cx="1867" cy="321003"/>
              </a:xfrm>
              <a:prstGeom prst="line">
                <a:avLst/>
              </a:prstGeom>
            </p:spPr>
            <p:style>
              <a:lnRef idx="1">
                <a:schemeClr val="accent6"/>
              </a:lnRef>
              <a:fillRef idx="0">
                <a:schemeClr val="accent6"/>
              </a:fillRef>
              <a:effectRef idx="0">
                <a:schemeClr val="accent6"/>
              </a:effectRef>
              <a:fontRef idx="minor">
                <a:schemeClr val="tx1"/>
              </a:fontRef>
            </p:style>
          </p:cxnSp>
        </p:grpSp>
      </p:grpSp>
      <p:grpSp>
        <p:nvGrpSpPr>
          <p:cNvPr id="541" name="Group 540">
            <a:extLst>
              <a:ext uri="{FF2B5EF4-FFF2-40B4-BE49-F238E27FC236}">
                <a16:creationId xmlns:a16="http://schemas.microsoft.com/office/drawing/2014/main" id="{22EDF0A8-55E6-2EE0-1E69-8F72AEB3DF66}"/>
              </a:ext>
            </a:extLst>
          </p:cNvPr>
          <p:cNvGrpSpPr/>
          <p:nvPr/>
        </p:nvGrpSpPr>
        <p:grpSpPr>
          <a:xfrm>
            <a:off x="5073396" y="3727750"/>
            <a:ext cx="1180645" cy="2056611"/>
            <a:chOff x="7689444" y="3296882"/>
            <a:chExt cx="1360679" cy="2640889"/>
          </a:xfrm>
        </p:grpSpPr>
        <p:sp>
          <p:nvSpPr>
            <p:cNvPr id="542" name="Oval 541">
              <a:extLst>
                <a:ext uri="{FF2B5EF4-FFF2-40B4-BE49-F238E27FC236}">
                  <a16:creationId xmlns:a16="http://schemas.microsoft.com/office/drawing/2014/main" id="{DE395142-61DC-A058-870B-DA6790670C4C}"/>
                </a:ext>
              </a:extLst>
            </p:cNvPr>
            <p:cNvSpPr/>
            <p:nvPr/>
          </p:nvSpPr>
          <p:spPr>
            <a:xfrm>
              <a:off x="8357634" y="357216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3" name="Oval 542">
              <a:extLst>
                <a:ext uri="{FF2B5EF4-FFF2-40B4-BE49-F238E27FC236}">
                  <a16:creationId xmlns:a16="http://schemas.microsoft.com/office/drawing/2014/main" id="{90CEEBB7-08A6-EC37-AE7F-984F73ED0619}"/>
                </a:ext>
              </a:extLst>
            </p:cNvPr>
            <p:cNvSpPr/>
            <p:nvPr/>
          </p:nvSpPr>
          <p:spPr>
            <a:xfrm>
              <a:off x="7880693" y="356578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4" name="Oval 543">
              <a:extLst>
                <a:ext uri="{FF2B5EF4-FFF2-40B4-BE49-F238E27FC236}">
                  <a16:creationId xmlns:a16="http://schemas.microsoft.com/office/drawing/2014/main" id="{4CC69546-05EC-B9B5-4F1D-8F0727E1770B}"/>
                </a:ext>
              </a:extLst>
            </p:cNvPr>
            <p:cNvSpPr/>
            <p:nvPr/>
          </p:nvSpPr>
          <p:spPr>
            <a:xfrm>
              <a:off x="8803232" y="357996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5" name="Oval 544">
              <a:extLst>
                <a:ext uri="{FF2B5EF4-FFF2-40B4-BE49-F238E27FC236}">
                  <a16:creationId xmlns:a16="http://schemas.microsoft.com/office/drawing/2014/main" id="{7299C642-9D7E-AB62-7F87-8DA9D65CF39B}"/>
                </a:ext>
              </a:extLst>
            </p:cNvPr>
            <p:cNvSpPr/>
            <p:nvPr/>
          </p:nvSpPr>
          <p:spPr>
            <a:xfrm>
              <a:off x="7689444" y="430559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6" name="Oval 545">
              <a:extLst>
                <a:ext uri="{FF2B5EF4-FFF2-40B4-BE49-F238E27FC236}">
                  <a16:creationId xmlns:a16="http://schemas.microsoft.com/office/drawing/2014/main" id="{6CA16E26-EE46-9FDA-EF68-52628F9C8F75}"/>
                </a:ext>
              </a:extLst>
            </p:cNvPr>
            <p:cNvSpPr/>
            <p:nvPr/>
          </p:nvSpPr>
          <p:spPr>
            <a:xfrm>
              <a:off x="8037959" y="442915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7" name="Oval 546">
              <a:extLst>
                <a:ext uri="{FF2B5EF4-FFF2-40B4-BE49-F238E27FC236}">
                  <a16:creationId xmlns:a16="http://schemas.microsoft.com/office/drawing/2014/main" id="{2B6C6353-AE50-B3E4-0AAF-01266859562B}"/>
                </a:ext>
              </a:extLst>
            </p:cNvPr>
            <p:cNvSpPr/>
            <p:nvPr/>
          </p:nvSpPr>
          <p:spPr>
            <a:xfrm>
              <a:off x="8861273" y="447664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8" name="Oval 547">
              <a:extLst>
                <a:ext uri="{FF2B5EF4-FFF2-40B4-BE49-F238E27FC236}">
                  <a16:creationId xmlns:a16="http://schemas.microsoft.com/office/drawing/2014/main" id="{0B51DF5F-65AF-C929-5E1E-EC741036BC92}"/>
                </a:ext>
              </a:extLst>
            </p:cNvPr>
            <p:cNvSpPr/>
            <p:nvPr/>
          </p:nvSpPr>
          <p:spPr>
            <a:xfrm>
              <a:off x="9004404" y="427258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9" name="Oval 548">
              <a:extLst>
                <a:ext uri="{FF2B5EF4-FFF2-40B4-BE49-F238E27FC236}">
                  <a16:creationId xmlns:a16="http://schemas.microsoft.com/office/drawing/2014/main" id="{AF33EDFD-BC21-7E27-D671-A834EE09FE23}"/>
                </a:ext>
              </a:extLst>
            </p:cNvPr>
            <p:cNvSpPr/>
            <p:nvPr/>
          </p:nvSpPr>
          <p:spPr>
            <a:xfrm>
              <a:off x="8106538" y="491134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0" name="Oval 549">
              <a:extLst>
                <a:ext uri="{FF2B5EF4-FFF2-40B4-BE49-F238E27FC236}">
                  <a16:creationId xmlns:a16="http://schemas.microsoft.com/office/drawing/2014/main" id="{95BDCFDC-E6B7-5B12-DFCF-6764DD0D9182}"/>
                </a:ext>
              </a:extLst>
            </p:cNvPr>
            <p:cNvSpPr/>
            <p:nvPr/>
          </p:nvSpPr>
          <p:spPr>
            <a:xfrm>
              <a:off x="8641142" y="492348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1" name="Oval 550">
              <a:extLst>
                <a:ext uri="{FF2B5EF4-FFF2-40B4-BE49-F238E27FC236}">
                  <a16:creationId xmlns:a16="http://schemas.microsoft.com/office/drawing/2014/main" id="{8A1926DB-3A65-18BA-00CB-26BB685A3CC4}"/>
                </a:ext>
              </a:extLst>
            </p:cNvPr>
            <p:cNvSpPr/>
            <p:nvPr/>
          </p:nvSpPr>
          <p:spPr>
            <a:xfrm>
              <a:off x="8112238" y="587775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2" name="Oval 551">
              <a:extLst>
                <a:ext uri="{FF2B5EF4-FFF2-40B4-BE49-F238E27FC236}">
                  <a16:creationId xmlns:a16="http://schemas.microsoft.com/office/drawing/2014/main" id="{A6C1D484-45B7-3888-C979-0B08F9CDA173}"/>
                </a:ext>
              </a:extLst>
            </p:cNvPr>
            <p:cNvSpPr/>
            <p:nvPr/>
          </p:nvSpPr>
          <p:spPr>
            <a:xfrm>
              <a:off x="8576346" y="5892052"/>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553" name="Straight Connector 552">
              <a:extLst>
                <a:ext uri="{FF2B5EF4-FFF2-40B4-BE49-F238E27FC236}">
                  <a16:creationId xmlns:a16="http://schemas.microsoft.com/office/drawing/2014/main" id="{E38D3C4C-95F6-E52B-29DD-2AC8DAF4D451}"/>
                </a:ext>
              </a:extLst>
            </p:cNvPr>
            <p:cNvCxnSpPr>
              <a:cxnSpLocks/>
              <a:stCxn id="543" idx="4"/>
              <a:endCxn id="545" idx="2"/>
            </p:cNvCxnSpPr>
            <p:nvPr/>
          </p:nvCxnSpPr>
          <p:spPr>
            <a:xfrm flipH="1">
              <a:off x="7689444" y="3611505"/>
              <a:ext cx="214109" cy="716945"/>
            </a:xfrm>
            <a:prstGeom prst="line">
              <a:avLst/>
            </a:prstGeom>
          </p:spPr>
          <p:style>
            <a:lnRef idx="1">
              <a:schemeClr val="accent6"/>
            </a:lnRef>
            <a:fillRef idx="0">
              <a:schemeClr val="accent6"/>
            </a:fillRef>
            <a:effectRef idx="0">
              <a:schemeClr val="accent6"/>
            </a:effectRef>
            <a:fontRef idx="minor">
              <a:schemeClr val="tx1"/>
            </a:fontRef>
          </p:style>
        </p:cxnSp>
        <p:cxnSp>
          <p:nvCxnSpPr>
            <p:cNvPr id="554" name="Straight Connector 553">
              <a:extLst>
                <a:ext uri="{FF2B5EF4-FFF2-40B4-BE49-F238E27FC236}">
                  <a16:creationId xmlns:a16="http://schemas.microsoft.com/office/drawing/2014/main" id="{563CB00D-7E30-79FD-B917-206AE44DC151}"/>
                </a:ext>
              </a:extLst>
            </p:cNvPr>
            <p:cNvCxnSpPr>
              <a:stCxn id="543" idx="5"/>
              <a:endCxn id="542" idx="6"/>
            </p:cNvCxnSpPr>
            <p:nvPr/>
          </p:nvCxnSpPr>
          <p:spPr>
            <a:xfrm flipV="1">
              <a:off x="7919717" y="3595026"/>
              <a:ext cx="483636" cy="9784"/>
            </a:xfrm>
            <a:prstGeom prst="line">
              <a:avLst/>
            </a:prstGeom>
          </p:spPr>
          <p:style>
            <a:lnRef idx="1">
              <a:schemeClr val="accent6"/>
            </a:lnRef>
            <a:fillRef idx="0">
              <a:schemeClr val="accent6"/>
            </a:fillRef>
            <a:effectRef idx="0">
              <a:schemeClr val="accent6"/>
            </a:effectRef>
            <a:fontRef idx="minor">
              <a:schemeClr val="tx1"/>
            </a:fontRef>
          </p:style>
        </p:cxnSp>
        <p:cxnSp>
          <p:nvCxnSpPr>
            <p:cNvPr id="555" name="Straight Connector 554">
              <a:extLst>
                <a:ext uri="{FF2B5EF4-FFF2-40B4-BE49-F238E27FC236}">
                  <a16:creationId xmlns:a16="http://schemas.microsoft.com/office/drawing/2014/main" id="{8CB82A33-E8CB-54A4-EEF1-511B133F758E}"/>
                </a:ext>
              </a:extLst>
            </p:cNvPr>
            <p:cNvCxnSpPr>
              <a:cxnSpLocks/>
              <a:endCxn id="544" idx="7"/>
            </p:cNvCxnSpPr>
            <p:nvPr/>
          </p:nvCxnSpPr>
          <p:spPr>
            <a:xfrm flipV="1">
              <a:off x="8364468" y="3586658"/>
              <a:ext cx="477788" cy="15772"/>
            </a:xfrm>
            <a:prstGeom prst="line">
              <a:avLst/>
            </a:prstGeom>
          </p:spPr>
          <p:style>
            <a:lnRef idx="1">
              <a:schemeClr val="accent6"/>
            </a:lnRef>
            <a:fillRef idx="0">
              <a:schemeClr val="accent6"/>
            </a:fillRef>
            <a:effectRef idx="0">
              <a:schemeClr val="accent6"/>
            </a:effectRef>
            <a:fontRef idx="minor">
              <a:schemeClr val="tx1"/>
            </a:fontRef>
          </p:style>
        </p:cxnSp>
        <p:cxnSp>
          <p:nvCxnSpPr>
            <p:cNvPr id="556" name="Straight Connector 555">
              <a:extLst>
                <a:ext uri="{FF2B5EF4-FFF2-40B4-BE49-F238E27FC236}">
                  <a16:creationId xmlns:a16="http://schemas.microsoft.com/office/drawing/2014/main" id="{2BBEEE46-9530-EFB5-0AFB-2ADA631B6A22}"/>
                </a:ext>
              </a:extLst>
            </p:cNvPr>
            <p:cNvCxnSpPr>
              <a:cxnSpLocks/>
              <a:stCxn id="544" idx="3"/>
              <a:endCxn id="548" idx="1"/>
            </p:cNvCxnSpPr>
            <p:nvPr/>
          </p:nvCxnSpPr>
          <p:spPr>
            <a:xfrm>
              <a:off x="8809927" y="3618987"/>
              <a:ext cx="201172" cy="660292"/>
            </a:xfrm>
            <a:prstGeom prst="line">
              <a:avLst/>
            </a:prstGeom>
          </p:spPr>
          <p:style>
            <a:lnRef idx="1">
              <a:schemeClr val="accent6"/>
            </a:lnRef>
            <a:fillRef idx="0">
              <a:schemeClr val="accent6"/>
            </a:fillRef>
            <a:effectRef idx="0">
              <a:schemeClr val="accent6"/>
            </a:effectRef>
            <a:fontRef idx="minor">
              <a:schemeClr val="tx1"/>
            </a:fontRef>
          </p:style>
        </p:cxnSp>
        <p:cxnSp>
          <p:nvCxnSpPr>
            <p:cNvPr id="557" name="Straight Connector 556">
              <a:extLst>
                <a:ext uri="{FF2B5EF4-FFF2-40B4-BE49-F238E27FC236}">
                  <a16:creationId xmlns:a16="http://schemas.microsoft.com/office/drawing/2014/main" id="{AC0579B7-608F-BD49-4938-1C4C8C842AA7}"/>
                </a:ext>
              </a:extLst>
            </p:cNvPr>
            <p:cNvCxnSpPr>
              <a:cxnSpLocks/>
              <a:stCxn id="548" idx="4"/>
              <a:endCxn id="547" idx="2"/>
            </p:cNvCxnSpPr>
            <p:nvPr/>
          </p:nvCxnSpPr>
          <p:spPr>
            <a:xfrm flipH="1">
              <a:off x="8861273" y="4318303"/>
              <a:ext cx="165991" cy="181197"/>
            </a:xfrm>
            <a:prstGeom prst="line">
              <a:avLst/>
            </a:prstGeom>
          </p:spPr>
          <p:style>
            <a:lnRef idx="1">
              <a:schemeClr val="accent6"/>
            </a:lnRef>
            <a:fillRef idx="0">
              <a:schemeClr val="accent6"/>
            </a:fillRef>
            <a:effectRef idx="0">
              <a:schemeClr val="accent6"/>
            </a:effectRef>
            <a:fontRef idx="minor">
              <a:schemeClr val="tx1"/>
            </a:fontRef>
          </p:style>
        </p:cxnSp>
        <p:cxnSp>
          <p:nvCxnSpPr>
            <p:cNvPr id="558" name="Straight Connector 557">
              <a:extLst>
                <a:ext uri="{FF2B5EF4-FFF2-40B4-BE49-F238E27FC236}">
                  <a16:creationId xmlns:a16="http://schemas.microsoft.com/office/drawing/2014/main" id="{8DA5FA78-D311-2660-AC1A-CE1D28230A31}"/>
                </a:ext>
              </a:extLst>
            </p:cNvPr>
            <p:cNvCxnSpPr>
              <a:cxnSpLocks/>
              <a:stCxn id="545" idx="6"/>
              <a:endCxn id="546" idx="1"/>
            </p:cNvCxnSpPr>
            <p:nvPr/>
          </p:nvCxnSpPr>
          <p:spPr>
            <a:xfrm>
              <a:off x="7735163" y="4328450"/>
              <a:ext cx="309491" cy="107395"/>
            </a:xfrm>
            <a:prstGeom prst="line">
              <a:avLst/>
            </a:prstGeom>
          </p:spPr>
          <p:style>
            <a:lnRef idx="1">
              <a:schemeClr val="accent6"/>
            </a:lnRef>
            <a:fillRef idx="0">
              <a:schemeClr val="accent6"/>
            </a:fillRef>
            <a:effectRef idx="0">
              <a:schemeClr val="accent6"/>
            </a:effectRef>
            <a:fontRef idx="minor">
              <a:schemeClr val="tx1"/>
            </a:fontRef>
          </p:style>
        </p:cxnSp>
        <p:cxnSp>
          <p:nvCxnSpPr>
            <p:cNvPr id="559" name="Straight Connector 558">
              <a:extLst>
                <a:ext uri="{FF2B5EF4-FFF2-40B4-BE49-F238E27FC236}">
                  <a16:creationId xmlns:a16="http://schemas.microsoft.com/office/drawing/2014/main" id="{33AE18F2-A7ED-5B9E-7BD6-A43B25D71DE6}"/>
                </a:ext>
              </a:extLst>
            </p:cNvPr>
            <p:cNvCxnSpPr>
              <a:cxnSpLocks/>
              <a:stCxn id="542" idx="4"/>
              <a:endCxn id="549" idx="3"/>
            </p:cNvCxnSpPr>
            <p:nvPr/>
          </p:nvCxnSpPr>
          <p:spPr>
            <a:xfrm flipH="1">
              <a:off x="8113233" y="3617885"/>
              <a:ext cx="267261" cy="1332479"/>
            </a:xfrm>
            <a:prstGeom prst="line">
              <a:avLst/>
            </a:prstGeom>
          </p:spPr>
          <p:style>
            <a:lnRef idx="1">
              <a:schemeClr val="accent6"/>
            </a:lnRef>
            <a:fillRef idx="0">
              <a:schemeClr val="accent6"/>
            </a:fillRef>
            <a:effectRef idx="0">
              <a:schemeClr val="accent6"/>
            </a:effectRef>
            <a:fontRef idx="minor">
              <a:schemeClr val="tx1"/>
            </a:fontRef>
          </p:style>
        </p:cxnSp>
        <p:cxnSp>
          <p:nvCxnSpPr>
            <p:cNvPr id="560" name="Straight Connector 559">
              <a:extLst>
                <a:ext uri="{FF2B5EF4-FFF2-40B4-BE49-F238E27FC236}">
                  <a16:creationId xmlns:a16="http://schemas.microsoft.com/office/drawing/2014/main" id="{CEE49448-3128-4FD7-9965-173ABCED4200}"/>
                </a:ext>
              </a:extLst>
            </p:cNvPr>
            <p:cNvCxnSpPr>
              <a:cxnSpLocks/>
              <a:stCxn id="542" idx="0"/>
              <a:endCxn id="550" idx="7"/>
            </p:cNvCxnSpPr>
            <p:nvPr/>
          </p:nvCxnSpPr>
          <p:spPr>
            <a:xfrm>
              <a:off x="8380494" y="3572166"/>
              <a:ext cx="299672" cy="1358016"/>
            </a:xfrm>
            <a:prstGeom prst="line">
              <a:avLst/>
            </a:prstGeom>
          </p:spPr>
          <p:style>
            <a:lnRef idx="1">
              <a:schemeClr val="accent6"/>
            </a:lnRef>
            <a:fillRef idx="0">
              <a:schemeClr val="accent6"/>
            </a:fillRef>
            <a:effectRef idx="0">
              <a:schemeClr val="accent6"/>
            </a:effectRef>
            <a:fontRef idx="minor">
              <a:schemeClr val="tx1"/>
            </a:fontRef>
          </p:style>
        </p:cxnSp>
        <p:cxnSp>
          <p:nvCxnSpPr>
            <p:cNvPr id="561" name="Straight Connector 560">
              <a:extLst>
                <a:ext uri="{FF2B5EF4-FFF2-40B4-BE49-F238E27FC236}">
                  <a16:creationId xmlns:a16="http://schemas.microsoft.com/office/drawing/2014/main" id="{6F7AC144-C145-F893-EEAE-D7C223D82118}"/>
                </a:ext>
              </a:extLst>
            </p:cNvPr>
            <p:cNvCxnSpPr>
              <a:cxnSpLocks/>
              <a:stCxn id="549" idx="6"/>
              <a:endCxn id="551" idx="2"/>
            </p:cNvCxnSpPr>
            <p:nvPr/>
          </p:nvCxnSpPr>
          <p:spPr>
            <a:xfrm flipH="1">
              <a:off x="8112238" y="4934200"/>
              <a:ext cx="40019" cy="966416"/>
            </a:xfrm>
            <a:prstGeom prst="line">
              <a:avLst/>
            </a:prstGeom>
          </p:spPr>
          <p:style>
            <a:lnRef idx="1">
              <a:schemeClr val="accent6"/>
            </a:lnRef>
            <a:fillRef idx="0">
              <a:schemeClr val="accent6"/>
            </a:fillRef>
            <a:effectRef idx="0">
              <a:schemeClr val="accent6"/>
            </a:effectRef>
            <a:fontRef idx="minor">
              <a:schemeClr val="tx1"/>
            </a:fontRef>
          </p:style>
        </p:cxnSp>
        <p:cxnSp>
          <p:nvCxnSpPr>
            <p:cNvPr id="562" name="Straight Connector 561">
              <a:extLst>
                <a:ext uri="{FF2B5EF4-FFF2-40B4-BE49-F238E27FC236}">
                  <a16:creationId xmlns:a16="http://schemas.microsoft.com/office/drawing/2014/main" id="{B6707C22-1263-7830-2036-82C3577C1358}"/>
                </a:ext>
              </a:extLst>
            </p:cNvPr>
            <p:cNvCxnSpPr>
              <a:cxnSpLocks/>
              <a:stCxn id="550" idx="3"/>
              <a:endCxn id="552" idx="0"/>
            </p:cNvCxnSpPr>
            <p:nvPr/>
          </p:nvCxnSpPr>
          <p:spPr>
            <a:xfrm flipH="1">
              <a:off x="8599206" y="4962511"/>
              <a:ext cx="48631" cy="929541"/>
            </a:xfrm>
            <a:prstGeom prst="line">
              <a:avLst/>
            </a:prstGeom>
          </p:spPr>
          <p:style>
            <a:lnRef idx="1">
              <a:schemeClr val="accent6"/>
            </a:lnRef>
            <a:fillRef idx="0">
              <a:schemeClr val="accent6"/>
            </a:fillRef>
            <a:effectRef idx="0">
              <a:schemeClr val="accent6"/>
            </a:effectRef>
            <a:fontRef idx="minor">
              <a:schemeClr val="tx1"/>
            </a:fontRef>
          </p:style>
        </p:cxnSp>
        <p:cxnSp>
          <p:nvCxnSpPr>
            <p:cNvPr id="563" name="Straight Connector 562">
              <a:extLst>
                <a:ext uri="{FF2B5EF4-FFF2-40B4-BE49-F238E27FC236}">
                  <a16:creationId xmlns:a16="http://schemas.microsoft.com/office/drawing/2014/main" id="{943D4DF3-37B7-637C-9C1D-1B808FFE1625}"/>
                </a:ext>
              </a:extLst>
            </p:cNvPr>
            <p:cNvCxnSpPr>
              <a:cxnSpLocks/>
              <a:stCxn id="542" idx="4"/>
            </p:cNvCxnSpPr>
            <p:nvPr/>
          </p:nvCxnSpPr>
          <p:spPr>
            <a:xfrm flipV="1">
              <a:off x="8380494" y="3296882"/>
              <a:ext cx="7658" cy="321003"/>
            </a:xfrm>
            <a:prstGeom prst="line">
              <a:avLst/>
            </a:prstGeom>
          </p:spPr>
          <p:style>
            <a:lnRef idx="1">
              <a:schemeClr val="accent6"/>
            </a:lnRef>
            <a:fillRef idx="0">
              <a:schemeClr val="accent6"/>
            </a:fillRef>
            <a:effectRef idx="0">
              <a:schemeClr val="accent6"/>
            </a:effectRef>
            <a:fontRef idx="minor">
              <a:schemeClr val="tx1"/>
            </a:fontRef>
          </p:style>
        </p:cxnSp>
      </p:grpSp>
      <p:sp>
        <p:nvSpPr>
          <p:cNvPr id="567" name="Rectangle 566">
            <a:extLst>
              <a:ext uri="{FF2B5EF4-FFF2-40B4-BE49-F238E27FC236}">
                <a16:creationId xmlns:a16="http://schemas.microsoft.com/office/drawing/2014/main" id="{434E5D93-7132-166B-F185-D2AAA1C1FC7A}"/>
              </a:ext>
            </a:extLst>
          </p:cNvPr>
          <p:cNvSpPr/>
          <p:nvPr/>
        </p:nvSpPr>
        <p:spPr>
          <a:xfrm>
            <a:off x="7355193" y="3815675"/>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568" name="Straight Arrow Connector 567">
            <a:extLst>
              <a:ext uri="{FF2B5EF4-FFF2-40B4-BE49-F238E27FC236}">
                <a16:creationId xmlns:a16="http://schemas.microsoft.com/office/drawing/2014/main" id="{7542D03D-FD2A-9169-7B61-E4B5AE81D46F}"/>
              </a:ext>
            </a:extLst>
          </p:cNvPr>
          <p:cNvCxnSpPr>
            <a:cxnSpLocks/>
            <a:stCxn id="567" idx="3"/>
          </p:cNvCxnSpPr>
          <p:nvPr/>
        </p:nvCxnSpPr>
        <p:spPr>
          <a:xfrm>
            <a:off x="8179179" y="4057102"/>
            <a:ext cx="31111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5" name="TextBox 574">
            <a:extLst>
              <a:ext uri="{FF2B5EF4-FFF2-40B4-BE49-F238E27FC236}">
                <a16:creationId xmlns:a16="http://schemas.microsoft.com/office/drawing/2014/main" id="{5AD8A0C1-9B34-9AC1-5B6B-561B3320E6BC}"/>
              </a:ext>
            </a:extLst>
          </p:cNvPr>
          <p:cNvSpPr txBox="1"/>
          <p:nvPr/>
        </p:nvSpPr>
        <p:spPr>
          <a:xfrm>
            <a:off x="2947312" y="1325758"/>
            <a:ext cx="1521088" cy="276999"/>
          </a:xfrm>
          <a:prstGeom prst="rect">
            <a:avLst/>
          </a:prstGeom>
          <a:noFill/>
        </p:spPr>
        <p:txBody>
          <a:bodyPr wrap="square" rtlCol="0">
            <a:spAutoFit/>
          </a:bodyPr>
          <a:lstStyle/>
          <a:p>
            <a:r>
              <a:rPr lang="en-IN" sz="1200" b="1" dirty="0"/>
              <a:t>Inputs per frame</a:t>
            </a:r>
          </a:p>
        </p:txBody>
      </p:sp>
      <p:grpSp>
        <p:nvGrpSpPr>
          <p:cNvPr id="577" name="Group 576">
            <a:extLst>
              <a:ext uri="{FF2B5EF4-FFF2-40B4-BE49-F238E27FC236}">
                <a16:creationId xmlns:a16="http://schemas.microsoft.com/office/drawing/2014/main" id="{49AF8DEF-3B90-BD44-D9E7-2F52149C2817}"/>
              </a:ext>
            </a:extLst>
          </p:cNvPr>
          <p:cNvGrpSpPr/>
          <p:nvPr/>
        </p:nvGrpSpPr>
        <p:grpSpPr>
          <a:xfrm>
            <a:off x="3379398" y="1750620"/>
            <a:ext cx="1423727" cy="1557102"/>
            <a:chOff x="3379398" y="1750620"/>
            <a:chExt cx="1423727" cy="1557102"/>
          </a:xfrm>
        </p:grpSpPr>
        <p:pic>
          <p:nvPicPr>
            <p:cNvPr id="22" name="Picture 21">
              <a:extLst>
                <a:ext uri="{FF2B5EF4-FFF2-40B4-BE49-F238E27FC236}">
                  <a16:creationId xmlns:a16="http://schemas.microsoft.com/office/drawing/2014/main" id="{BB0EA828-843F-CC11-2D9C-2866445E8ED5}"/>
                </a:ext>
              </a:extLst>
            </p:cNvPr>
            <p:cNvPicPr>
              <a:picLocks noChangeAspect="1"/>
            </p:cNvPicPr>
            <p:nvPr/>
          </p:nvPicPr>
          <p:blipFill rotWithShape="1">
            <a:blip r:embed="rId9"/>
            <a:srcRect l="23428" r="26045"/>
            <a:stretch/>
          </p:blipFill>
          <p:spPr>
            <a:xfrm>
              <a:off x="3379398" y="1750620"/>
              <a:ext cx="1423727" cy="1557102"/>
            </a:xfrm>
            <a:prstGeom prst="rect">
              <a:avLst/>
            </a:prstGeom>
          </p:spPr>
        </p:pic>
        <p:sp>
          <p:nvSpPr>
            <p:cNvPr id="576" name="Rectangle 575">
              <a:extLst>
                <a:ext uri="{FF2B5EF4-FFF2-40B4-BE49-F238E27FC236}">
                  <a16:creationId xmlns:a16="http://schemas.microsoft.com/office/drawing/2014/main" id="{8873CA5E-215D-BA28-4E95-B40AB86642EA}"/>
                </a:ext>
              </a:extLst>
            </p:cNvPr>
            <p:cNvSpPr/>
            <p:nvPr/>
          </p:nvSpPr>
          <p:spPr>
            <a:xfrm>
              <a:off x="4071023" y="2352675"/>
              <a:ext cx="196177" cy="45719"/>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579" name="Group 578">
            <a:extLst>
              <a:ext uri="{FF2B5EF4-FFF2-40B4-BE49-F238E27FC236}">
                <a16:creationId xmlns:a16="http://schemas.microsoft.com/office/drawing/2014/main" id="{3F1D7EE6-8C47-1355-D327-6C45378C0D6D}"/>
              </a:ext>
            </a:extLst>
          </p:cNvPr>
          <p:cNvGrpSpPr/>
          <p:nvPr/>
        </p:nvGrpSpPr>
        <p:grpSpPr>
          <a:xfrm>
            <a:off x="521209" y="3729643"/>
            <a:ext cx="1186699" cy="1143458"/>
            <a:chOff x="521209" y="3729643"/>
            <a:chExt cx="1186699" cy="1143458"/>
          </a:xfrm>
        </p:grpSpPr>
        <p:grpSp>
          <p:nvGrpSpPr>
            <p:cNvPr id="565" name="Group 564">
              <a:extLst>
                <a:ext uri="{FF2B5EF4-FFF2-40B4-BE49-F238E27FC236}">
                  <a16:creationId xmlns:a16="http://schemas.microsoft.com/office/drawing/2014/main" id="{F3226D32-BF6B-C6A1-0BA7-D4421D68D5C3}"/>
                </a:ext>
              </a:extLst>
            </p:cNvPr>
            <p:cNvGrpSpPr/>
            <p:nvPr/>
          </p:nvGrpSpPr>
          <p:grpSpPr>
            <a:xfrm>
              <a:off x="521209" y="3729643"/>
              <a:ext cx="1186699" cy="1143458"/>
              <a:chOff x="7260015" y="1277204"/>
              <a:chExt cx="1848259" cy="1770929"/>
            </a:xfrm>
          </p:grpSpPr>
          <p:pic>
            <p:nvPicPr>
              <p:cNvPr id="380" name="Picture 379">
                <a:extLst>
                  <a:ext uri="{FF2B5EF4-FFF2-40B4-BE49-F238E27FC236}">
                    <a16:creationId xmlns:a16="http://schemas.microsoft.com/office/drawing/2014/main" id="{ACB273B9-290D-3991-1D8C-D9885E3E306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260015" y="1277204"/>
                <a:ext cx="1848259" cy="1755997"/>
              </a:xfrm>
              <a:prstGeom prst="rect">
                <a:avLst/>
              </a:prstGeom>
            </p:spPr>
          </p:pic>
          <p:grpSp>
            <p:nvGrpSpPr>
              <p:cNvPr id="381" name="Group 380">
                <a:extLst>
                  <a:ext uri="{FF2B5EF4-FFF2-40B4-BE49-F238E27FC236}">
                    <a16:creationId xmlns:a16="http://schemas.microsoft.com/office/drawing/2014/main" id="{5678E3C4-D0F1-5DEE-DEDC-F84830ADEEF1}"/>
                  </a:ext>
                </a:extLst>
              </p:cNvPr>
              <p:cNvGrpSpPr/>
              <p:nvPr/>
            </p:nvGrpSpPr>
            <p:grpSpPr>
              <a:xfrm>
                <a:off x="7461350" y="1713234"/>
                <a:ext cx="1486191" cy="1334899"/>
                <a:chOff x="5553407" y="1650616"/>
                <a:chExt cx="1618295" cy="1529926"/>
              </a:xfrm>
            </p:grpSpPr>
            <p:sp>
              <p:nvSpPr>
                <p:cNvPr id="382" name="Oval 381">
                  <a:extLst>
                    <a:ext uri="{FF2B5EF4-FFF2-40B4-BE49-F238E27FC236}">
                      <a16:creationId xmlns:a16="http://schemas.microsoft.com/office/drawing/2014/main" id="{71B3B371-3C36-D8FA-C0E1-9713B2F6EB85}"/>
                    </a:ext>
                  </a:extLst>
                </p:cNvPr>
                <p:cNvSpPr/>
                <p:nvPr/>
              </p:nvSpPr>
              <p:spPr>
                <a:xfrm>
                  <a:off x="5589437" y="200804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3" name="Oval 382">
                  <a:extLst>
                    <a:ext uri="{FF2B5EF4-FFF2-40B4-BE49-F238E27FC236}">
                      <a16:creationId xmlns:a16="http://schemas.microsoft.com/office/drawing/2014/main" id="{9EFDF0BA-5A57-6AF8-97B4-98749026EAE8}"/>
                    </a:ext>
                  </a:extLst>
                </p:cNvPr>
                <p:cNvSpPr/>
                <p:nvPr/>
              </p:nvSpPr>
              <p:spPr>
                <a:xfrm>
                  <a:off x="5694212" y="192416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4" name="Oval 383">
                  <a:extLst>
                    <a:ext uri="{FF2B5EF4-FFF2-40B4-BE49-F238E27FC236}">
                      <a16:creationId xmlns:a16="http://schemas.microsoft.com/office/drawing/2014/main" id="{141286BA-0B38-0B09-8E8D-86EC548AFE2D}"/>
                    </a:ext>
                  </a:extLst>
                </p:cNvPr>
                <p:cNvSpPr/>
                <p:nvPr/>
              </p:nvSpPr>
              <p:spPr>
                <a:xfrm>
                  <a:off x="5739931" y="176605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5" name="Oval 384">
                  <a:extLst>
                    <a:ext uri="{FF2B5EF4-FFF2-40B4-BE49-F238E27FC236}">
                      <a16:creationId xmlns:a16="http://schemas.microsoft.com/office/drawing/2014/main" id="{3F2585AF-54F0-68EF-3682-2188118EADCB}"/>
                    </a:ext>
                  </a:extLst>
                </p:cNvPr>
                <p:cNvSpPr/>
                <p:nvPr/>
              </p:nvSpPr>
              <p:spPr>
                <a:xfrm>
                  <a:off x="5879950" y="165570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6" name="Oval 385">
                  <a:extLst>
                    <a:ext uri="{FF2B5EF4-FFF2-40B4-BE49-F238E27FC236}">
                      <a16:creationId xmlns:a16="http://schemas.microsoft.com/office/drawing/2014/main" id="{0C5A2353-5744-9C20-91B7-5AA3ADF8A8C9}"/>
                    </a:ext>
                  </a:extLst>
                </p:cNvPr>
                <p:cNvSpPr/>
                <p:nvPr/>
              </p:nvSpPr>
              <p:spPr>
                <a:xfrm>
                  <a:off x="6042533" y="165061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7" name="Oval 386">
                  <a:extLst>
                    <a:ext uri="{FF2B5EF4-FFF2-40B4-BE49-F238E27FC236}">
                      <a16:creationId xmlns:a16="http://schemas.microsoft.com/office/drawing/2014/main" id="{BD60587B-14B0-6479-5EE0-5E770084F825}"/>
                    </a:ext>
                  </a:extLst>
                </p:cNvPr>
                <p:cNvSpPr/>
                <p:nvPr/>
              </p:nvSpPr>
              <p:spPr>
                <a:xfrm>
                  <a:off x="6145686" y="176030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8" name="Oval 387">
                  <a:extLst>
                    <a:ext uri="{FF2B5EF4-FFF2-40B4-BE49-F238E27FC236}">
                      <a16:creationId xmlns:a16="http://schemas.microsoft.com/office/drawing/2014/main" id="{24319487-3EFB-C118-2040-813AFF79A955}"/>
                    </a:ext>
                  </a:extLst>
                </p:cNvPr>
                <p:cNvSpPr/>
                <p:nvPr/>
              </p:nvSpPr>
              <p:spPr>
                <a:xfrm>
                  <a:off x="6466256" y="173882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9" name="Oval 388">
                  <a:extLst>
                    <a:ext uri="{FF2B5EF4-FFF2-40B4-BE49-F238E27FC236}">
                      <a16:creationId xmlns:a16="http://schemas.microsoft.com/office/drawing/2014/main" id="{22D916F9-9354-A7D4-7F22-9264043682B2}"/>
                    </a:ext>
                  </a:extLst>
                </p:cNvPr>
                <p:cNvSpPr/>
                <p:nvPr/>
              </p:nvSpPr>
              <p:spPr>
                <a:xfrm>
                  <a:off x="6620119" y="166677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0" name="Oval 389">
                  <a:extLst>
                    <a:ext uri="{FF2B5EF4-FFF2-40B4-BE49-F238E27FC236}">
                      <a16:creationId xmlns:a16="http://schemas.microsoft.com/office/drawing/2014/main" id="{554989E3-EDCB-B709-6893-D2BE93EC308A}"/>
                    </a:ext>
                  </a:extLst>
                </p:cNvPr>
                <p:cNvSpPr/>
                <p:nvPr/>
              </p:nvSpPr>
              <p:spPr>
                <a:xfrm>
                  <a:off x="6759843" y="165061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1" name="Oval 390">
                  <a:extLst>
                    <a:ext uri="{FF2B5EF4-FFF2-40B4-BE49-F238E27FC236}">
                      <a16:creationId xmlns:a16="http://schemas.microsoft.com/office/drawing/2014/main" id="{5327CAA3-095C-FB0E-7EF7-10986E15BD3A}"/>
                    </a:ext>
                  </a:extLst>
                </p:cNvPr>
                <p:cNvSpPr/>
                <p:nvPr/>
              </p:nvSpPr>
              <p:spPr>
                <a:xfrm>
                  <a:off x="6881454" y="169311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2" name="Oval 391">
                  <a:extLst>
                    <a:ext uri="{FF2B5EF4-FFF2-40B4-BE49-F238E27FC236}">
                      <a16:creationId xmlns:a16="http://schemas.microsoft.com/office/drawing/2014/main" id="{74BE049B-96E4-E57A-6EB6-3D5096219317}"/>
                    </a:ext>
                  </a:extLst>
                </p:cNvPr>
                <p:cNvSpPr/>
                <p:nvPr/>
              </p:nvSpPr>
              <p:spPr>
                <a:xfrm>
                  <a:off x="6964289" y="183141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3" name="Oval 392">
                  <a:extLst>
                    <a:ext uri="{FF2B5EF4-FFF2-40B4-BE49-F238E27FC236}">
                      <a16:creationId xmlns:a16="http://schemas.microsoft.com/office/drawing/2014/main" id="{66A5F9DD-BE8E-802B-472D-CB79A073F8D3}"/>
                    </a:ext>
                  </a:extLst>
                </p:cNvPr>
                <p:cNvSpPr/>
                <p:nvPr/>
              </p:nvSpPr>
              <p:spPr>
                <a:xfrm>
                  <a:off x="7108674" y="196265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4" name="Oval 393">
                  <a:extLst>
                    <a:ext uri="{FF2B5EF4-FFF2-40B4-BE49-F238E27FC236}">
                      <a16:creationId xmlns:a16="http://schemas.microsoft.com/office/drawing/2014/main" id="{59AD6ECF-44C3-7A52-569A-A4BAC1045EA3}"/>
                    </a:ext>
                  </a:extLst>
                </p:cNvPr>
                <p:cNvSpPr/>
                <p:nvPr/>
              </p:nvSpPr>
              <p:spPr>
                <a:xfrm>
                  <a:off x="7103124" y="205320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5" name="Oval 394">
                  <a:extLst>
                    <a:ext uri="{FF2B5EF4-FFF2-40B4-BE49-F238E27FC236}">
                      <a16:creationId xmlns:a16="http://schemas.microsoft.com/office/drawing/2014/main" id="{607A37A0-6F2E-7C02-7F20-CA02A3CC5C6A}"/>
                    </a:ext>
                  </a:extLst>
                </p:cNvPr>
                <p:cNvSpPr/>
                <p:nvPr/>
              </p:nvSpPr>
              <p:spPr>
                <a:xfrm>
                  <a:off x="7125983" y="217625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6" name="Oval 395">
                  <a:extLst>
                    <a:ext uri="{FF2B5EF4-FFF2-40B4-BE49-F238E27FC236}">
                      <a16:creationId xmlns:a16="http://schemas.microsoft.com/office/drawing/2014/main" id="{D63D19CD-4B87-4982-DDAE-AE5BB6252120}"/>
                    </a:ext>
                  </a:extLst>
                </p:cNvPr>
                <p:cNvSpPr/>
                <p:nvPr/>
              </p:nvSpPr>
              <p:spPr>
                <a:xfrm>
                  <a:off x="7084239" y="234442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7" name="Oval 396">
                  <a:extLst>
                    <a:ext uri="{FF2B5EF4-FFF2-40B4-BE49-F238E27FC236}">
                      <a16:creationId xmlns:a16="http://schemas.microsoft.com/office/drawing/2014/main" id="{09AB2C07-9FE7-B7D5-7551-27972922FB3A}"/>
                    </a:ext>
                  </a:extLst>
                </p:cNvPr>
                <p:cNvSpPr/>
                <p:nvPr/>
              </p:nvSpPr>
              <p:spPr>
                <a:xfrm>
                  <a:off x="7048045" y="248973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8" name="Oval 397">
                  <a:extLst>
                    <a:ext uri="{FF2B5EF4-FFF2-40B4-BE49-F238E27FC236}">
                      <a16:creationId xmlns:a16="http://schemas.microsoft.com/office/drawing/2014/main" id="{AF19DECC-EC5E-0093-BDBC-6A36B2F9AFA8}"/>
                    </a:ext>
                  </a:extLst>
                </p:cNvPr>
                <p:cNvSpPr/>
                <p:nvPr/>
              </p:nvSpPr>
              <p:spPr>
                <a:xfrm>
                  <a:off x="7093764" y="261279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9" name="Oval 398">
                  <a:extLst>
                    <a:ext uri="{FF2B5EF4-FFF2-40B4-BE49-F238E27FC236}">
                      <a16:creationId xmlns:a16="http://schemas.microsoft.com/office/drawing/2014/main" id="{15C690CF-6FBA-A112-FA92-D1BAD226D424}"/>
                    </a:ext>
                  </a:extLst>
                </p:cNvPr>
                <p:cNvSpPr/>
                <p:nvPr/>
              </p:nvSpPr>
              <p:spPr>
                <a:xfrm>
                  <a:off x="7014935" y="280372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0" name="Oval 399">
                  <a:extLst>
                    <a:ext uri="{FF2B5EF4-FFF2-40B4-BE49-F238E27FC236}">
                      <a16:creationId xmlns:a16="http://schemas.microsoft.com/office/drawing/2014/main" id="{DA606F23-995C-95FD-8215-580407493D7D}"/>
                    </a:ext>
                  </a:extLst>
                </p:cNvPr>
                <p:cNvSpPr/>
                <p:nvPr/>
              </p:nvSpPr>
              <p:spPr>
                <a:xfrm>
                  <a:off x="6927173" y="291768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1" name="Oval 400">
                  <a:extLst>
                    <a:ext uri="{FF2B5EF4-FFF2-40B4-BE49-F238E27FC236}">
                      <a16:creationId xmlns:a16="http://schemas.microsoft.com/office/drawing/2014/main" id="{C1B9A2B1-ACAA-BCFC-F757-F249EC472B21}"/>
                    </a:ext>
                  </a:extLst>
                </p:cNvPr>
                <p:cNvSpPr/>
                <p:nvPr/>
              </p:nvSpPr>
              <p:spPr>
                <a:xfrm>
                  <a:off x="6837529" y="301588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2" name="Oval 401">
                  <a:extLst>
                    <a:ext uri="{FF2B5EF4-FFF2-40B4-BE49-F238E27FC236}">
                      <a16:creationId xmlns:a16="http://schemas.microsoft.com/office/drawing/2014/main" id="{51D45C2D-4B7C-00D6-3B51-DB9F0E233193}"/>
                    </a:ext>
                  </a:extLst>
                </p:cNvPr>
                <p:cNvSpPr/>
                <p:nvPr/>
              </p:nvSpPr>
              <p:spPr>
                <a:xfrm>
                  <a:off x="6759843" y="311770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3" name="Oval 402">
                  <a:extLst>
                    <a:ext uri="{FF2B5EF4-FFF2-40B4-BE49-F238E27FC236}">
                      <a16:creationId xmlns:a16="http://schemas.microsoft.com/office/drawing/2014/main" id="{6DC84F36-A520-4155-1714-0203460A3650}"/>
                    </a:ext>
                  </a:extLst>
                </p:cNvPr>
                <p:cNvSpPr/>
                <p:nvPr/>
              </p:nvSpPr>
              <p:spPr>
                <a:xfrm>
                  <a:off x="6574400" y="313482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4" name="Oval 403">
                  <a:extLst>
                    <a:ext uri="{FF2B5EF4-FFF2-40B4-BE49-F238E27FC236}">
                      <a16:creationId xmlns:a16="http://schemas.microsoft.com/office/drawing/2014/main" id="{9921A86E-41B5-D9B1-A1ED-3A0E087C9C93}"/>
                    </a:ext>
                  </a:extLst>
                </p:cNvPr>
                <p:cNvSpPr/>
                <p:nvPr/>
              </p:nvSpPr>
              <p:spPr>
                <a:xfrm>
                  <a:off x="6294730" y="3123362"/>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5" name="Oval 404">
                  <a:extLst>
                    <a:ext uri="{FF2B5EF4-FFF2-40B4-BE49-F238E27FC236}">
                      <a16:creationId xmlns:a16="http://schemas.microsoft.com/office/drawing/2014/main" id="{7826F9EA-E05F-7538-9669-3A6981097FB5}"/>
                    </a:ext>
                  </a:extLst>
                </p:cNvPr>
                <p:cNvSpPr/>
                <p:nvPr/>
              </p:nvSpPr>
              <p:spPr>
                <a:xfrm>
                  <a:off x="6164901" y="313193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6" name="Oval 405">
                  <a:extLst>
                    <a:ext uri="{FF2B5EF4-FFF2-40B4-BE49-F238E27FC236}">
                      <a16:creationId xmlns:a16="http://schemas.microsoft.com/office/drawing/2014/main" id="{3C47DE25-6D3A-5BB7-8731-AD5B87D9AFAA}"/>
                    </a:ext>
                  </a:extLst>
                </p:cNvPr>
                <p:cNvSpPr/>
                <p:nvPr/>
              </p:nvSpPr>
              <p:spPr>
                <a:xfrm>
                  <a:off x="5996814" y="311770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7" name="Oval 406">
                  <a:extLst>
                    <a:ext uri="{FF2B5EF4-FFF2-40B4-BE49-F238E27FC236}">
                      <a16:creationId xmlns:a16="http://schemas.microsoft.com/office/drawing/2014/main" id="{2F048591-29CB-E57B-3474-5CCDDF18C3DB}"/>
                    </a:ext>
                  </a:extLst>
                </p:cNvPr>
                <p:cNvSpPr/>
                <p:nvPr/>
              </p:nvSpPr>
              <p:spPr>
                <a:xfrm>
                  <a:off x="5844668" y="305966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8" name="Oval 407">
                  <a:extLst>
                    <a:ext uri="{FF2B5EF4-FFF2-40B4-BE49-F238E27FC236}">
                      <a16:creationId xmlns:a16="http://schemas.microsoft.com/office/drawing/2014/main" id="{5308F195-21C2-E34C-E62A-54A66B63644E}"/>
                    </a:ext>
                  </a:extLst>
                </p:cNvPr>
                <p:cNvSpPr/>
                <p:nvPr/>
              </p:nvSpPr>
              <p:spPr>
                <a:xfrm>
                  <a:off x="5769562" y="297016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9" name="Oval 408">
                  <a:extLst>
                    <a:ext uri="{FF2B5EF4-FFF2-40B4-BE49-F238E27FC236}">
                      <a16:creationId xmlns:a16="http://schemas.microsoft.com/office/drawing/2014/main" id="{2296F41F-EA71-E4A1-1903-B32998C0EEEE}"/>
                    </a:ext>
                  </a:extLst>
                </p:cNvPr>
                <p:cNvSpPr/>
                <p:nvPr/>
              </p:nvSpPr>
              <p:spPr>
                <a:xfrm>
                  <a:off x="5686980" y="287196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0" name="Oval 409">
                  <a:extLst>
                    <a:ext uri="{FF2B5EF4-FFF2-40B4-BE49-F238E27FC236}">
                      <a16:creationId xmlns:a16="http://schemas.microsoft.com/office/drawing/2014/main" id="{F6BD8966-537C-1D14-1C03-F758A1515FCD}"/>
                    </a:ext>
                  </a:extLst>
                </p:cNvPr>
                <p:cNvSpPr/>
                <p:nvPr/>
              </p:nvSpPr>
              <p:spPr>
                <a:xfrm>
                  <a:off x="5621986" y="274178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1" name="Oval 410">
                  <a:extLst>
                    <a:ext uri="{FF2B5EF4-FFF2-40B4-BE49-F238E27FC236}">
                      <a16:creationId xmlns:a16="http://schemas.microsoft.com/office/drawing/2014/main" id="{582DD6D7-1EEB-5B5C-3537-47D0895C8A42}"/>
                    </a:ext>
                  </a:extLst>
                </p:cNvPr>
                <p:cNvSpPr/>
                <p:nvPr/>
              </p:nvSpPr>
              <p:spPr>
                <a:xfrm>
                  <a:off x="5576267" y="261055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2" name="Oval 411">
                  <a:extLst>
                    <a:ext uri="{FF2B5EF4-FFF2-40B4-BE49-F238E27FC236}">
                      <a16:creationId xmlns:a16="http://schemas.microsoft.com/office/drawing/2014/main" id="{BC8C54C5-3C84-6C3D-2B7B-584F00802537}"/>
                    </a:ext>
                  </a:extLst>
                </p:cNvPr>
                <p:cNvSpPr/>
                <p:nvPr/>
              </p:nvSpPr>
              <p:spPr>
                <a:xfrm>
                  <a:off x="5553407" y="2479332"/>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3" name="Oval 412">
                  <a:extLst>
                    <a:ext uri="{FF2B5EF4-FFF2-40B4-BE49-F238E27FC236}">
                      <a16:creationId xmlns:a16="http://schemas.microsoft.com/office/drawing/2014/main" id="{01E28937-142B-3AAA-A270-A5B63986AAEC}"/>
                    </a:ext>
                  </a:extLst>
                </p:cNvPr>
                <p:cNvSpPr/>
                <p:nvPr/>
              </p:nvSpPr>
              <p:spPr>
                <a:xfrm>
                  <a:off x="5568916" y="235591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4" name="Oval 413">
                  <a:extLst>
                    <a:ext uri="{FF2B5EF4-FFF2-40B4-BE49-F238E27FC236}">
                      <a16:creationId xmlns:a16="http://schemas.microsoft.com/office/drawing/2014/main" id="{7403EFA3-C069-71E5-270F-331D35BA2943}"/>
                    </a:ext>
                  </a:extLst>
                </p:cNvPr>
                <p:cNvSpPr/>
                <p:nvPr/>
              </p:nvSpPr>
              <p:spPr>
                <a:xfrm>
                  <a:off x="5577385" y="217625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5" name="Oval 414">
                  <a:extLst>
                    <a:ext uri="{FF2B5EF4-FFF2-40B4-BE49-F238E27FC236}">
                      <a16:creationId xmlns:a16="http://schemas.microsoft.com/office/drawing/2014/main" id="{2FF6C553-6FFC-E1EE-0B15-B28BA8F4E5F5}"/>
                    </a:ext>
                  </a:extLst>
                </p:cNvPr>
                <p:cNvSpPr/>
                <p:nvPr/>
              </p:nvSpPr>
              <p:spPr>
                <a:xfrm>
                  <a:off x="5838206" y="198518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6" name="Oval 415">
                  <a:extLst>
                    <a:ext uri="{FF2B5EF4-FFF2-40B4-BE49-F238E27FC236}">
                      <a16:creationId xmlns:a16="http://schemas.microsoft.com/office/drawing/2014/main" id="{885BE501-7928-E2CD-9B23-C0F8867999CB}"/>
                    </a:ext>
                  </a:extLst>
                </p:cNvPr>
                <p:cNvSpPr/>
                <p:nvPr/>
              </p:nvSpPr>
              <p:spPr>
                <a:xfrm>
                  <a:off x="6086116" y="199339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7" name="Oval 416">
                  <a:extLst>
                    <a:ext uri="{FF2B5EF4-FFF2-40B4-BE49-F238E27FC236}">
                      <a16:creationId xmlns:a16="http://schemas.microsoft.com/office/drawing/2014/main" id="{1514331A-0B90-6599-DA04-4EA73FB2648D}"/>
                    </a:ext>
                  </a:extLst>
                </p:cNvPr>
                <p:cNvSpPr/>
                <p:nvPr/>
              </p:nvSpPr>
              <p:spPr>
                <a:xfrm>
                  <a:off x="5942185" y="193753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8" name="Oval 417">
                  <a:extLst>
                    <a:ext uri="{FF2B5EF4-FFF2-40B4-BE49-F238E27FC236}">
                      <a16:creationId xmlns:a16="http://schemas.microsoft.com/office/drawing/2014/main" id="{5C673006-CD5D-590A-BEB5-73B6C7E95C33}"/>
                    </a:ext>
                  </a:extLst>
                </p:cNvPr>
                <p:cNvSpPr/>
                <p:nvPr/>
              </p:nvSpPr>
              <p:spPr>
                <a:xfrm>
                  <a:off x="6019465" y="194304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9" name="Oval 418">
                  <a:extLst>
                    <a:ext uri="{FF2B5EF4-FFF2-40B4-BE49-F238E27FC236}">
                      <a16:creationId xmlns:a16="http://schemas.microsoft.com/office/drawing/2014/main" id="{B3403C27-37E7-91AB-B4B5-A8F7E00051D8}"/>
                    </a:ext>
                  </a:extLst>
                </p:cNvPr>
                <p:cNvSpPr/>
                <p:nvPr/>
              </p:nvSpPr>
              <p:spPr>
                <a:xfrm>
                  <a:off x="5918537" y="205320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0" name="Oval 419">
                  <a:extLst>
                    <a:ext uri="{FF2B5EF4-FFF2-40B4-BE49-F238E27FC236}">
                      <a16:creationId xmlns:a16="http://schemas.microsoft.com/office/drawing/2014/main" id="{E5B3A919-82DB-0B83-5CB5-64D578D97354}"/>
                    </a:ext>
                  </a:extLst>
                </p:cNvPr>
                <p:cNvSpPr/>
                <p:nvPr/>
              </p:nvSpPr>
              <p:spPr>
                <a:xfrm>
                  <a:off x="6017476" y="206936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1" name="Oval 420">
                  <a:extLst>
                    <a:ext uri="{FF2B5EF4-FFF2-40B4-BE49-F238E27FC236}">
                      <a16:creationId xmlns:a16="http://schemas.microsoft.com/office/drawing/2014/main" id="{80B55E48-FBD2-1778-B2EC-0CDABBC50986}"/>
                    </a:ext>
                  </a:extLst>
                </p:cNvPr>
                <p:cNvSpPr/>
                <p:nvPr/>
              </p:nvSpPr>
              <p:spPr>
                <a:xfrm>
                  <a:off x="6478976" y="201625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2" name="Oval 421">
                  <a:extLst>
                    <a:ext uri="{FF2B5EF4-FFF2-40B4-BE49-F238E27FC236}">
                      <a16:creationId xmlns:a16="http://schemas.microsoft.com/office/drawing/2014/main" id="{71916B85-D235-BB10-A4FF-DCA97E49A09A}"/>
                    </a:ext>
                  </a:extLst>
                </p:cNvPr>
                <p:cNvSpPr/>
                <p:nvPr/>
              </p:nvSpPr>
              <p:spPr>
                <a:xfrm>
                  <a:off x="6837528" y="203090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3" name="Oval 422">
                  <a:extLst>
                    <a:ext uri="{FF2B5EF4-FFF2-40B4-BE49-F238E27FC236}">
                      <a16:creationId xmlns:a16="http://schemas.microsoft.com/office/drawing/2014/main" id="{17E56D02-6834-5C89-255E-0BC99C1C47A4}"/>
                    </a:ext>
                  </a:extLst>
                </p:cNvPr>
                <p:cNvSpPr/>
                <p:nvPr/>
              </p:nvSpPr>
              <p:spPr>
                <a:xfrm>
                  <a:off x="6574400" y="193381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4" name="Oval 423">
                  <a:extLst>
                    <a:ext uri="{FF2B5EF4-FFF2-40B4-BE49-F238E27FC236}">
                      <a16:creationId xmlns:a16="http://schemas.microsoft.com/office/drawing/2014/main" id="{0D2F8D86-851F-0BFC-39DB-A42820559CB2}"/>
                    </a:ext>
                  </a:extLst>
                </p:cNvPr>
                <p:cNvSpPr/>
                <p:nvPr/>
              </p:nvSpPr>
              <p:spPr>
                <a:xfrm>
                  <a:off x="6704754" y="193381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5" name="Oval 424">
                  <a:extLst>
                    <a:ext uri="{FF2B5EF4-FFF2-40B4-BE49-F238E27FC236}">
                      <a16:creationId xmlns:a16="http://schemas.microsoft.com/office/drawing/2014/main" id="{2F652240-5D99-F432-6C79-46086D10915C}"/>
                    </a:ext>
                  </a:extLst>
                </p:cNvPr>
                <p:cNvSpPr/>
                <p:nvPr/>
              </p:nvSpPr>
              <p:spPr>
                <a:xfrm>
                  <a:off x="6597259" y="208503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6" name="Oval 425">
                  <a:extLst>
                    <a:ext uri="{FF2B5EF4-FFF2-40B4-BE49-F238E27FC236}">
                      <a16:creationId xmlns:a16="http://schemas.microsoft.com/office/drawing/2014/main" id="{F21A253A-BB9D-CCA2-D5C1-A1FCA493FF4B}"/>
                    </a:ext>
                  </a:extLst>
                </p:cNvPr>
                <p:cNvSpPr/>
                <p:nvPr/>
              </p:nvSpPr>
              <p:spPr>
                <a:xfrm>
                  <a:off x="6713147" y="208746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7" name="Oval 426">
                  <a:extLst>
                    <a:ext uri="{FF2B5EF4-FFF2-40B4-BE49-F238E27FC236}">
                      <a16:creationId xmlns:a16="http://schemas.microsoft.com/office/drawing/2014/main" id="{9EF07B82-2B91-6DE0-62FC-6F2C3D0DE731}"/>
                    </a:ext>
                  </a:extLst>
                </p:cNvPr>
                <p:cNvSpPr/>
                <p:nvPr/>
              </p:nvSpPr>
              <p:spPr>
                <a:xfrm>
                  <a:off x="6327026" y="196590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8" name="Oval 427">
                  <a:extLst>
                    <a:ext uri="{FF2B5EF4-FFF2-40B4-BE49-F238E27FC236}">
                      <a16:creationId xmlns:a16="http://schemas.microsoft.com/office/drawing/2014/main" id="{FF73D887-F732-484B-A392-ED6D1B94C333}"/>
                    </a:ext>
                  </a:extLst>
                </p:cNvPr>
                <p:cNvSpPr/>
                <p:nvPr/>
              </p:nvSpPr>
              <p:spPr>
                <a:xfrm>
                  <a:off x="6327026" y="209222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9" name="Oval 428">
                  <a:extLst>
                    <a:ext uri="{FF2B5EF4-FFF2-40B4-BE49-F238E27FC236}">
                      <a16:creationId xmlns:a16="http://schemas.microsoft.com/office/drawing/2014/main" id="{C4E38324-C6CB-3A97-B231-EEA1028BF447}"/>
                    </a:ext>
                  </a:extLst>
                </p:cNvPr>
                <p:cNvSpPr/>
                <p:nvPr/>
              </p:nvSpPr>
              <p:spPr>
                <a:xfrm>
                  <a:off x="6305387" y="224715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0" name="Oval 429">
                  <a:extLst>
                    <a:ext uri="{FF2B5EF4-FFF2-40B4-BE49-F238E27FC236}">
                      <a16:creationId xmlns:a16="http://schemas.microsoft.com/office/drawing/2014/main" id="{8A9F834E-7893-28D2-6647-EAC1D2B461F5}"/>
                    </a:ext>
                  </a:extLst>
                </p:cNvPr>
                <p:cNvSpPr/>
                <p:nvPr/>
              </p:nvSpPr>
              <p:spPr>
                <a:xfrm>
                  <a:off x="6080671" y="2344427"/>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1" name="Oval 430">
                  <a:extLst>
                    <a:ext uri="{FF2B5EF4-FFF2-40B4-BE49-F238E27FC236}">
                      <a16:creationId xmlns:a16="http://schemas.microsoft.com/office/drawing/2014/main" id="{8A6380BA-D82A-1DA7-A1D7-8CC0AA6FF329}"/>
                    </a:ext>
                  </a:extLst>
                </p:cNvPr>
                <p:cNvSpPr/>
                <p:nvPr/>
              </p:nvSpPr>
              <p:spPr>
                <a:xfrm>
                  <a:off x="6145686" y="236350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2" name="Oval 431">
                  <a:extLst>
                    <a:ext uri="{FF2B5EF4-FFF2-40B4-BE49-F238E27FC236}">
                      <a16:creationId xmlns:a16="http://schemas.microsoft.com/office/drawing/2014/main" id="{13F42F0E-61B4-BC81-1675-7B57B6343074}"/>
                    </a:ext>
                  </a:extLst>
                </p:cNvPr>
                <p:cNvSpPr/>
                <p:nvPr/>
              </p:nvSpPr>
              <p:spPr>
                <a:xfrm>
                  <a:off x="6249011" y="240095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3" name="Oval 432">
                  <a:extLst>
                    <a:ext uri="{FF2B5EF4-FFF2-40B4-BE49-F238E27FC236}">
                      <a16:creationId xmlns:a16="http://schemas.microsoft.com/office/drawing/2014/main" id="{5DE24558-8E36-F136-B18A-F6301D207F17}"/>
                    </a:ext>
                  </a:extLst>
                </p:cNvPr>
                <p:cNvSpPr/>
                <p:nvPr/>
              </p:nvSpPr>
              <p:spPr>
                <a:xfrm>
                  <a:off x="6317589" y="2400951"/>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4" name="Oval 433">
                  <a:extLst>
                    <a:ext uri="{FF2B5EF4-FFF2-40B4-BE49-F238E27FC236}">
                      <a16:creationId xmlns:a16="http://schemas.microsoft.com/office/drawing/2014/main" id="{7ACE6BA6-F90F-1D11-642D-A82F1B7338C1}"/>
                    </a:ext>
                  </a:extLst>
                </p:cNvPr>
                <p:cNvSpPr/>
                <p:nvPr/>
              </p:nvSpPr>
              <p:spPr>
                <a:xfrm>
                  <a:off x="6420842" y="236007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5" name="Oval 434">
                  <a:extLst>
                    <a:ext uri="{FF2B5EF4-FFF2-40B4-BE49-F238E27FC236}">
                      <a16:creationId xmlns:a16="http://schemas.microsoft.com/office/drawing/2014/main" id="{F2281DFA-99A5-FFC7-1650-8ABA8359DCBD}"/>
                    </a:ext>
                  </a:extLst>
                </p:cNvPr>
                <p:cNvSpPr/>
                <p:nvPr/>
              </p:nvSpPr>
              <p:spPr>
                <a:xfrm>
                  <a:off x="6034952" y="274921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6" name="Oval 435">
                  <a:extLst>
                    <a:ext uri="{FF2B5EF4-FFF2-40B4-BE49-F238E27FC236}">
                      <a16:creationId xmlns:a16="http://schemas.microsoft.com/office/drawing/2014/main" id="{8F40F7B2-0E62-D641-0093-790F0556BD3D}"/>
                    </a:ext>
                  </a:extLst>
                </p:cNvPr>
                <p:cNvSpPr/>
                <p:nvPr/>
              </p:nvSpPr>
              <p:spPr>
                <a:xfrm>
                  <a:off x="6109657" y="265700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7" name="Oval 436">
                  <a:extLst>
                    <a:ext uri="{FF2B5EF4-FFF2-40B4-BE49-F238E27FC236}">
                      <a16:creationId xmlns:a16="http://schemas.microsoft.com/office/drawing/2014/main" id="{1E525945-3BA9-F707-7E91-1C2D1AADB966}"/>
                    </a:ext>
                  </a:extLst>
                </p:cNvPr>
                <p:cNvSpPr/>
                <p:nvPr/>
              </p:nvSpPr>
              <p:spPr>
                <a:xfrm>
                  <a:off x="6203292" y="2613083"/>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8" name="Oval 437">
                  <a:extLst>
                    <a:ext uri="{FF2B5EF4-FFF2-40B4-BE49-F238E27FC236}">
                      <a16:creationId xmlns:a16="http://schemas.microsoft.com/office/drawing/2014/main" id="{D81EBC0A-4B36-F619-AED9-BE06F5B6752D}"/>
                    </a:ext>
                  </a:extLst>
                </p:cNvPr>
                <p:cNvSpPr/>
                <p:nvPr/>
              </p:nvSpPr>
              <p:spPr>
                <a:xfrm>
                  <a:off x="6296904" y="2612790"/>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9" name="Oval 438">
                  <a:extLst>
                    <a:ext uri="{FF2B5EF4-FFF2-40B4-BE49-F238E27FC236}">
                      <a16:creationId xmlns:a16="http://schemas.microsoft.com/office/drawing/2014/main" id="{40C6A65C-B58A-C7E7-2A2C-464F4C2FD6C9}"/>
                    </a:ext>
                  </a:extLst>
                </p:cNvPr>
                <p:cNvSpPr/>
                <p:nvPr/>
              </p:nvSpPr>
              <p:spPr>
                <a:xfrm>
                  <a:off x="6424817" y="265700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0" name="Oval 439">
                  <a:extLst>
                    <a:ext uri="{FF2B5EF4-FFF2-40B4-BE49-F238E27FC236}">
                      <a16:creationId xmlns:a16="http://schemas.microsoft.com/office/drawing/2014/main" id="{E0A94654-D025-D995-34AF-16EAAD10F6FD}"/>
                    </a:ext>
                  </a:extLst>
                </p:cNvPr>
                <p:cNvSpPr/>
                <p:nvPr/>
              </p:nvSpPr>
              <p:spPr>
                <a:xfrm>
                  <a:off x="6524297" y="274920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1" name="Oval 440">
                  <a:extLst>
                    <a:ext uri="{FF2B5EF4-FFF2-40B4-BE49-F238E27FC236}">
                      <a16:creationId xmlns:a16="http://schemas.microsoft.com/office/drawing/2014/main" id="{EEFF848E-010F-DE85-25EB-5C6706707ECC}"/>
                    </a:ext>
                  </a:extLst>
                </p:cNvPr>
                <p:cNvSpPr/>
                <p:nvPr/>
              </p:nvSpPr>
              <p:spPr>
                <a:xfrm>
                  <a:off x="6119182" y="283083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2" name="Oval 441">
                  <a:extLst>
                    <a:ext uri="{FF2B5EF4-FFF2-40B4-BE49-F238E27FC236}">
                      <a16:creationId xmlns:a16="http://schemas.microsoft.com/office/drawing/2014/main" id="{5AE395CF-D472-2725-211B-C9995860ED1C}"/>
                    </a:ext>
                  </a:extLst>
                </p:cNvPr>
                <p:cNvSpPr/>
                <p:nvPr/>
              </p:nvSpPr>
              <p:spPr>
                <a:xfrm>
                  <a:off x="6228325" y="2898645"/>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3" name="Oval 442">
                  <a:extLst>
                    <a:ext uri="{FF2B5EF4-FFF2-40B4-BE49-F238E27FC236}">
                      <a16:creationId xmlns:a16="http://schemas.microsoft.com/office/drawing/2014/main" id="{EB51A3CD-2E2D-7A3F-EE09-14AC182D6ED6}"/>
                    </a:ext>
                  </a:extLst>
                </p:cNvPr>
                <p:cNvSpPr/>
                <p:nvPr/>
              </p:nvSpPr>
              <p:spPr>
                <a:xfrm>
                  <a:off x="6349885" y="289482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4" name="Oval 443">
                  <a:extLst>
                    <a:ext uri="{FF2B5EF4-FFF2-40B4-BE49-F238E27FC236}">
                      <a16:creationId xmlns:a16="http://schemas.microsoft.com/office/drawing/2014/main" id="{9737B017-D092-6386-5DD4-DD81B4ABFD14}"/>
                    </a:ext>
                  </a:extLst>
                </p:cNvPr>
                <p:cNvSpPr/>
                <p:nvPr/>
              </p:nvSpPr>
              <p:spPr>
                <a:xfrm>
                  <a:off x="6475990" y="2881618"/>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5" name="Oval 444">
                  <a:extLst>
                    <a:ext uri="{FF2B5EF4-FFF2-40B4-BE49-F238E27FC236}">
                      <a16:creationId xmlns:a16="http://schemas.microsoft.com/office/drawing/2014/main" id="{E16EE1BB-FF32-6433-69E7-4A16A4B82571}"/>
                    </a:ext>
                  </a:extLst>
                </p:cNvPr>
                <p:cNvSpPr/>
                <p:nvPr/>
              </p:nvSpPr>
              <p:spPr>
                <a:xfrm>
                  <a:off x="6210620" y="2703099"/>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6" name="Oval 445">
                  <a:extLst>
                    <a:ext uri="{FF2B5EF4-FFF2-40B4-BE49-F238E27FC236}">
                      <a16:creationId xmlns:a16="http://schemas.microsoft.com/office/drawing/2014/main" id="{62767727-C51B-53D1-3561-06FE828E6888}"/>
                    </a:ext>
                  </a:extLst>
                </p:cNvPr>
                <p:cNvSpPr/>
                <p:nvPr/>
              </p:nvSpPr>
              <p:spPr>
                <a:xfrm>
                  <a:off x="6338001" y="2712004"/>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7" name="Oval 446">
                  <a:extLst>
                    <a:ext uri="{FF2B5EF4-FFF2-40B4-BE49-F238E27FC236}">
                      <a16:creationId xmlns:a16="http://schemas.microsoft.com/office/drawing/2014/main" id="{55E55E46-E7FB-0CD4-399A-23D79AB0F92F}"/>
                    </a:ext>
                  </a:extLst>
                </p:cNvPr>
                <p:cNvSpPr/>
                <p:nvPr/>
              </p:nvSpPr>
              <p:spPr>
                <a:xfrm>
                  <a:off x="6221248" y="278511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8" name="Oval 447">
                  <a:extLst>
                    <a:ext uri="{FF2B5EF4-FFF2-40B4-BE49-F238E27FC236}">
                      <a16:creationId xmlns:a16="http://schemas.microsoft.com/office/drawing/2014/main" id="{6263FAFD-C5A6-2B6E-E7DB-324984498F0A}"/>
                    </a:ext>
                  </a:extLst>
                </p:cNvPr>
                <p:cNvSpPr/>
                <p:nvPr/>
              </p:nvSpPr>
              <p:spPr>
                <a:xfrm>
                  <a:off x="6329697" y="2800586"/>
                  <a:ext cx="45719" cy="45719"/>
                </a:xfrm>
                <a:prstGeom prst="ellips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
          <p:nvSpPr>
            <p:cNvPr id="578" name="Rectangle 577">
              <a:extLst>
                <a:ext uri="{FF2B5EF4-FFF2-40B4-BE49-F238E27FC236}">
                  <a16:creationId xmlns:a16="http://schemas.microsoft.com/office/drawing/2014/main" id="{3A389B26-FD4D-E10C-7003-285AC3C703FD}"/>
                </a:ext>
              </a:extLst>
            </p:cNvPr>
            <p:cNvSpPr/>
            <p:nvPr/>
          </p:nvSpPr>
          <p:spPr>
            <a:xfrm>
              <a:off x="705775" y="4152900"/>
              <a:ext cx="837275" cy="145629"/>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584" name="Group 583">
            <a:extLst>
              <a:ext uri="{FF2B5EF4-FFF2-40B4-BE49-F238E27FC236}">
                <a16:creationId xmlns:a16="http://schemas.microsoft.com/office/drawing/2014/main" id="{D5A83099-C3F2-81A7-C2C0-97A2810A924B}"/>
              </a:ext>
            </a:extLst>
          </p:cNvPr>
          <p:cNvGrpSpPr/>
          <p:nvPr/>
        </p:nvGrpSpPr>
        <p:grpSpPr>
          <a:xfrm>
            <a:off x="3158018" y="3464950"/>
            <a:ext cx="3531132" cy="2381927"/>
            <a:chOff x="3037559" y="3496887"/>
            <a:chExt cx="3531132" cy="2381927"/>
          </a:xfrm>
        </p:grpSpPr>
        <p:grpSp>
          <p:nvGrpSpPr>
            <p:cNvPr id="569" name="Group 568">
              <a:extLst>
                <a:ext uri="{FF2B5EF4-FFF2-40B4-BE49-F238E27FC236}">
                  <a16:creationId xmlns:a16="http://schemas.microsoft.com/office/drawing/2014/main" id="{ED124DDF-3873-1DAA-FC30-33AEC5D02260}"/>
                </a:ext>
              </a:extLst>
            </p:cNvPr>
            <p:cNvGrpSpPr/>
            <p:nvPr/>
          </p:nvGrpSpPr>
          <p:grpSpPr>
            <a:xfrm>
              <a:off x="3037559" y="3496887"/>
              <a:ext cx="3531132" cy="2381927"/>
              <a:chOff x="5127815" y="3671248"/>
              <a:chExt cx="3727222" cy="2257130"/>
            </a:xfrm>
          </p:grpSpPr>
          <p:sp>
            <p:nvSpPr>
              <p:cNvPr id="570" name="Rectangle 569">
                <a:extLst>
                  <a:ext uri="{FF2B5EF4-FFF2-40B4-BE49-F238E27FC236}">
                    <a16:creationId xmlns:a16="http://schemas.microsoft.com/office/drawing/2014/main" id="{0B280F1C-8AA2-D39B-4326-F5FA834CB09C}"/>
                  </a:ext>
                </a:extLst>
              </p:cNvPr>
              <p:cNvSpPr/>
              <p:nvPr/>
            </p:nvSpPr>
            <p:spPr>
              <a:xfrm>
                <a:off x="5127815" y="3671248"/>
                <a:ext cx="3727222" cy="2257130"/>
              </a:xfrm>
              <a:prstGeom prst="rect">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71" name="Picture 570">
                <a:extLst>
                  <a:ext uri="{FF2B5EF4-FFF2-40B4-BE49-F238E27FC236}">
                    <a16:creationId xmlns:a16="http://schemas.microsoft.com/office/drawing/2014/main" id="{39FDACC0-7982-C523-DDAF-34FC0A65F247}"/>
                  </a:ext>
                </a:extLst>
              </p:cNvPr>
              <p:cNvPicPr>
                <a:picLocks noChangeAspect="1"/>
              </p:cNvPicPr>
              <p:nvPr/>
            </p:nvPicPr>
            <p:blipFill>
              <a:blip r:embed="rId11"/>
              <a:stretch>
                <a:fillRect/>
              </a:stretch>
            </p:blipFill>
            <p:spPr>
              <a:xfrm>
                <a:off x="5140274" y="4259109"/>
                <a:ext cx="978437" cy="1051934"/>
              </a:xfrm>
              <a:prstGeom prst="rect">
                <a:avLst/>
              </a:prstGeom>
            </p:spPr>
          </p:pic>
          <p:pic>
            <p:nvPicPr>
              <p:cNvPr id="572" name="Picture 571">
                <a:extLst>
                  <a:ext uri="{FF2B5EF4-FFF2-40B4-BE49-F238E27FC236}">
                    <a16:creationId xmlns:a16="http://schemas.microsoft.com/office/drawing/2014/main" id="{6CA917D1-1D8F-F8CB-FB49-C2A0152C6A48}"/>
                  </a:ext>
                </a:extLst>
              </p:cNvPr>
              <p:cNvPicPr>
                <a:picLocks noChangeAspect="1"/>
              </p:cNvPicPr>
              <p:nvPr/>
            </p:nvPicPr>
            <p:blipFill>
              <a:blip r:embed="rId12"/>
              <a:stretch>
                <a:fillRect/>
              </a:stretch>
            </p:blipFill>
            <p:spPr>
              <a:xfrm>
                <a:off x="6232213" y="4050478"/>
                <a:ext cx="908097" cy="1422473"/>
              </a:xfrm>
              <a:prstGeom prst="rect">
                <a:avLst/>
              </a:prstGeom>
            </p:spPr>
          </p:pic>
          <p:pic>
            <p:nvPicPr>
              <p:cNvPr id="573" name="Picture 572">
                <a:extLst>
                  <a:ext uri="{FF2B5EF4-FFF2-40B4-BE49-F238E27FC236}">
                    <a16:creationId xmlns:a16="http://schemas.microsoft.com/office/drawing/2014/main" id="{8660328E-6BDA-D5CA-85E1-4E73AE59A4D2}"/>
                  </a:ext>
                </a:extLst>
              </p:cNvPr>
              <p:cNvPicPr>
                <a:picLocks noChangeAspect="1"/>
              </p:cNvPicPr>
              <p:nvPr/>
            </p:nvPicPr>
            <p:blipFill>
              <a:blip r:embed="rId13"/>
              <a:stretch>
                <a:fillRect/>
              </a:stretch>
            </p:blipFill>
            <p:spPr>
              <a:xfrm>
                <a:off x="7237394" y="4002419"/>
                <a:ext cx="711927" cy="1537116"/>
              </a:xfrm>
              <a:prstGeom prst="rect">
                <a:avLst/>
              </a:prstGeom>
            </p:spPr>
          </p:pic>
          <p:pic>
            <p:nvPicPr>
              <p:cNvPr id="574" name="Picture 573">
                <a:extLst>
                  <a:ext uri="{FF2B5EF4-FFF2-40B4-BE49-F238E27FC236}">
                    <a16:creationId xmlns:a16="http://schemas.microsoft.com/office/drawing/2014/main" id="{CFE72278-F977-04A1-8904-2F3B91392F6D}"/>
                  </a:ext>
                </a:extLst>
              </p:cNvPr>
              <p:cNvPicPr>
                <a:picLocks noChangeAspect="1"/>
              </p:cNvPicPr>
              <p:nvPr/>
            </p:nvPicPr>
            <p:blipFill>
              <a:blip r:embed="rId14"/>
              <a:stretch>
                <a:fillRect/>
              </a:stretch>
            </p:blipFill>
            <p:spPr>
              <a:xfrm>
                <a:off x="8123485" y="3957421"/>
                <a:ext cx="613529" cy="1613491"/>
              </a:xfrm>
              <a:prstGeom prst="rect">
                <a:avLst/>
              </a:prstGeom>
            </p:spPr>
          </p:pic>
        </p:grpSp>
        <p:sp>
          <p:nvSpPr>
            <p:cNvPr id="580" name="Rectangle 579">
              <a:extLst>
                <a:ext uri="{FF2B5EF4-FFF2-40B4-BE49-F238E27FC236}">
                  <a16:creationId xmlns:a16="http://schemas.microsoft.com/office/drawing/2014/main" id="{39EF1337-EC74-7A1D-6F12-D42778ADA9BD}"/>
                </a:ext>
              </a:extLst>
            </p:cNvPr>
            <p:cNvSpPr/>
            <p:nvPr/>
          </p:nvSpPr>
          <p:spPr>
            <a:xfrm>
              <a:off x="3143250" y="4282864"/>
              <a:ext cx="739315" cy="146261"/>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1" name="Rectangle 580">
              <a:extLst>
                <a:ext uri="{FF2B5EF4-FFF2-40B4-BE49-F238E27FC236}">
                  <a16:creationId xmlns:a16="http://schemas.microsoft.com/office/drawing/2014/main" id="{D75B8BAE-1A44-8AD4-E9B6-C59A248E71AA}"/>
                </a:ext>
              </a:extLst>
            </p:cNvPr>
            <p:cNvSpPr/>
            <p:nvPr/>
          </p:nvSpPr>
          <p:spPr>
            <a:xfrm>
              <a:off x="4267200" y="4076152"/>
              <a:ext cx="580382" cy="105323"/>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2" name="Rectangle 581">
              <a:extLst>
                <a:ext uri="{FF2B5EF4-FFF2-40B4-BE49-F238E27FC236}">
                  <a16:creationId xmlns:a16="http://schemas.microsoft.com/office/drawing/2014/main" id="{7E4E0946-8136-4017-B58F-3A8B2D36A70E}"/>
                </a:ext>
              </a:extLst>
            </p:cNvPr>
            <p:cNvSpPr/>
            <p:nvPr/>
          </p:nvSpPr>
          <p:spPr>
            <a:xfrm>
              <a:off x="5091186" y="4004440"/>
              <a:ext cx="580382" cy="105323"/>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3" name="Rectangle 582">
              <a:extLst>
                <a:ext uri="{FF2B5EF4-FFF2-40B4-BE49-F238E27FC236}">
                  <a16:creationId xmlns:a16="http://schemas.microsoft.com/office/drawing/2014/main" id="{5EA21B1B-BABE-029D-D862-F51AD816F270}"/>
                </a:ext>
              </a:extLst>
            </p:cNvPr>
            <p:cNvSpPr/>
            <p:nvPr/>
          </p:nvSpPr>
          <p:spPr>
            <a:xfrm>
              <a:off x="5915172" y="3970829"/>
              <a:ext cx="466578" cy="105323"/>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85" name="TextBox 584">
            <a:extLst>
              <a:ext uri="{FF2B5EF4-FFF2-40B4-BE49-F238E27FC236}">
                <a16:creationId xmlns:a16="http://schemas.microsoft.com/office/drawing/2014/main" id="{9BEF9003-215D-0E75-B8D5-7A7F9F3AE6B9}"/>
              </a:ext>
            </a:extLst>
          </p:cNvPr>
          <p:cNvSpPr txBox="1"/>
          <p:nvPr/>
        </p:nvSpPr>
        <p:spPr>
          <a:xfrm>
            <a:off x="952500" y="4869491"/>
            <a:ext cx="542925" cy="246221"/>
          </a:xfrm>
          <a:prstGeom prst="rect">
            <a:avLst/>
          </a:prstGeom>
          <a:noFill/>
        </p:spPr>
        <p:txBody>
          <a:bodyPr wrap="square" rtlCol="0">
            <a:spAutoFit/>
          </a:bodyPr>
          <a:lstStyle/>
          <a:p>
            <a:r>
              <a:rPr lang="en-IN" sz="1000" dirty="0"/>
              <a:t>[1]</a:t>
            </a:r>
          </a:p>
        </p:txBody>
      </p:sp>
      <p:sp>
        <p:nvSpPr>
          <p:cNvPr id="586" name="TextBox 585">
            <a:extLst>
              <a:ext uri="{FF2B5EF4-FFF2-40B4-BE49-F238E27FC236}">
                <a16:creationId xmlns:a16="http://schemas.microsoft.com/office/drawing/2014/main" id="{E2CFED41-41BA-BA36-79C9-CFD6FC63EC36}"/>
              </a:ext>
            </a:extLst>
          </p:cNvPr>
          <p:cNvSpPr txBox="1"/>
          <p:nvPr/>
        </p:nvSpPr>
        <p:spPr>
          <a:xfrm>
            <a:off x="5120862" y="5475193"/>
            <a:ext cx="542925" cy="246221"/>
          </a:xfrm>
          <a:prstGeom prst="rect">
            <a:avLst/>
          </a:prstGeom>
          <a:noFill/>
        </p:spPr>
        <p:txBody>
          <a:bodyPr wrap="square" rtlCol="0">
            <a:spAutoFit/>
          </a:bodyPr>
          <a:lstStyle/>
          <a:p>
            <a:r>
              <a:rPr lang="en-IN" sz="1000" dirty="0"/>
              <a:t>[2]</a:t>
            </a:r>
          </a:p>
        </p:txBody>
      </p:sp>
      <p:grpSp>
        <p:nvGrpSpPr>
          <p:cNvPr id="587" name="Group 586">
            <a:extLst>
              <a:ext uri="{FF2B5EF4-FFF2-40B4-BE49-F238E27FC236}">
                <a16:creationId xmlns:a16="http://schemas.microsoft.com/office/drawing/2014/main" id="{8E02ECCC-EE58-6A57-4FF8-D6B09ABA72D5}"/>
              </a:ext>
            </a:extLst>
          </p:cNvPr>
          <p:cNvGrpSpPr/>
          <p:nvPr/>
        </p:nvGrpSpPr>
        <p:grpSpPr>
          <a:xfrm>
            <a:off x="0" y="380014"/>
            <a:ext cx="12191999" cy="557354"/>
            <a:chOff x="0" y="457200"/>
            <a:chExt cx="12191999" cy="606340"/>
          </a:xfrm>
        </p:grpSpPr>
        <p:sp>
          <p:nvSpPr>
            <p:cNvPr id="588" name="Rectangle 587">
              <a:extLst>
                <a:ext uri="{FF2B5EF4-FFF2-40B4-BE49-F238E27FC236}">
                  <a16:creationId xmlns:a16="http://schemas.microsoft.com/office/drawing/2014/main" id="{85737A1D-1878-9315-597E-2679361CDF65}"/>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Architecture                     </a:t>
              </a:r>
              <a:r>
                <a:rPr lang="en-IN" sz="1200" dirty="0">
                  <a:solidFill>
                    <a:schemeClr val="bg1"/>
                  </a:solidFill>
                  <a:latin typeface="Bahnschrift Light"/>
                  <a:cs typeface="Calibri"/>
                </a:rPr>
                <a:t>Video</a:t>
              </a:r>
              <a:r>
                <a:rPr lang="en-IN" sz="1200" dirty="0">
                  <a:solidFill>
                    <a:schemeClr val="bg1">
                      <a:lumMod val="75000"/>
                    </a:schemeClr>
                  </a:solidFill>
                  <a:latin typeface="Bahnschrift Light"/>
                  <a:cs typeface="Calibri"/>
                </a:rPr>
                <a:t>                     Audio                      Fusion</a:t>
              </a:r>
              <a:endParaRPr lang="en-IN" sz="1200" dirty="0">
                <a:solidFill>
                  <a:schemeClr val="bg1"/>
                </a:solidFill>
                <a:latin typeface="Bahnschrift Light"/>
                <a:cs typeface="Calibri"/>
              </a:endParaRPr>
            </a:p>
          </p:txBody>
        </p:sp>
        <p:sp>
          <p:nvSpPr>
            <p:cNvPr id="589" name="Isosceles Triangle 588">
              <a:extLst>
                <a:ext uri="{FF2B5EF4-FFF2-40B4-BE49-F238E27FC236}">
                  <a16:creationId xmlns:a16="http://schemas.microsoft.com/office/drawing/2014/main" id="{EEC06428-3B46-3EA1-E84E-5862016C6E09}"/>
                </a:ext>
              </a:extLst>
            </p:cNvPr>
            <p:cNvSpPr/>
            <p:nvPr/>
          </p:nvSpPr>
          <p:spPr>
            <a:xfrm rot="10800000">
              <a:off x="622895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590" name="Rectangle 589">
            <a:extLst>
              <a:ext uri="{FF2B5EF4-FFF2-40B4-BE49-F238E27FC236}">
                <a16:creationId xmlns:a16="http://schemas.microsoft.com/office/drawing/2014/main" id="{8BD02A4B-B0CC-B14D-2EDE-5280968F7483}"/>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591" name="Isosceles Triangle 590">
            <a:extLst>
              <a:ext uri="{FF2B5EF4-FFF2-40B4-BE49-F238E27FC236}">
                <a16:creationId xmlns:a16="http://schemas.microsoft.com/office/drawing/2014/main" id="{7C2D13EC-304B-AC63-EBFA-D94B217A6749}"/>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137529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6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8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4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4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8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3" fill="hold" display="0">
                  <p:stCondLst>
                    <p:cond delay="indefinite"/>
                  </p:stCondLst>
                </p:cTn>
                <p:tgtEl>
                  <p:spTgt spid="13"/>
                </p:tgtEl>
              </p:cMediaNode>
            </p:video>
          </p:childTnLst>
        </p:cTn>
      </p:par>
    </p:tnLst>
    <p:bldLst>
      <p:bldP spid="585" grpId="0"/>
      <p:bldP spid="58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89A6F2-BDCB-46F9-8232-AFE72AB80954}"/>
            </a:ext>
          </a:extLst>
        </p:cNvPr>
        <p:cNvGrpSpPr/>
        <p:nvPr/>
      </p:nvGrpSpPr>
      <p:grpSpPr>
        <a:xfrm>
          <a:off x="0" y="0"/>
          <a:ext cx="0" cy="0"/>
          <a:chOff x="0" y="0"/>
          <a:chExt cx="0" cy="0"/>
        </a:xfrm>
      </p:grpSpPr>
      <p:sp>
        <p:nvSpPr>
          <p:cNvPr id="4" name="Speech Bubble: Rectangle 3">
            <a:extLst>
              <a:ext uri="{FF2B5EF4-FFF2-40B4-BE49-F238E27FC236}">
                <a16:creationId xmlns:a16="http://schemas.microsoft.com/office/drawing/2014/main" id="{8FC4ABF4-C99F-4D14-45A0-8F8DA713CF3C}"/>
              </a:ext>
            </a:extLst>
          </p:cNvPr>
          <p:cNvSpPr/>
          <p:nvPr/>
        </p:nvSpPr>
        <p:spPr>
          <a:xfrm>
            <a:off x="450957" y="1136586"/>
            <a:ext cx="6270856" cy="4751961"/>
          </a:xfrm>
          <a:prstGeom prst="wedgeRectCallout">
            <a:avLst>
              <a:gd name="adj1" fmla="val 76525"/>
              <a:gd name="adj2" fmla="val -20039"/>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29" name="Straight Arrow Connector 28">
            <a:extLst>
              <a:ext uri="{FF2B5EF4-FFF2-40B4-BE49-F238E27FC236}">
                <a16:creationId xmlns:a16="http://schemas.microsoft.com/office/drawing/2014/main" id="{11C0653E-AD1B-CB6E-C5E5-1F2BDC85A02D}"/>
              </a:ext>
            </a:extLst>
          </p:cNvPr>
          <p:cNvCxnSpPr>
            <a:cxnSpLocks/>
            <a:stCxn id="18" idx="0"/>
            <a:endCxn id="28" idx="1"/>
          </p:cNvCxnSpPr>
          <p:nvPr/>
        </p:nvCxnSpPr>
        <p:spPr>
          <a:xfrm>
            <a:off x="10721457" y="3496888"/>
            <a:ext cx="245100" cy="0"/>
          </a:xfrm>
          <a:prstGeom prst="straightConnector1">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14ADE440-5BE3-4316-0AFB-7E2E850A46B9}"/>
              </a:ext>
            </a:extLst>
          </p:cNvPr>
          <p:cNvSpPr/>
          <p:nvPr/>
        </p:nvSpPr>
        <p:spPr>
          <a:xfrm>
            <a:off x="0" y="6160722"/>
            <a:ext cx="12192000" cy="69727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US" sz="900" dirty="0">
                <a:solidFill>
                  <a:schemeClr val="bg1"/>
                </a:solidFill>
              </a:rPr>
              <a:t>[1]</a:t>
            </a:r>
            <a:r>
              <a:rPr lang="en-IN" sz="900" dirty="0">
                <a:solidFill>
                  <a:schemeClr val="bg1"/>
                </a:solidFill>
              </a:rPr>
              <a:t>Keiron O’Shea  </a:t>
            </a:r>
            <a:r>
              <a:rPr lang="en-US" sz="900" dirty="0">
                <a:solidFill>
                  <a:schemeClr val="bg1"/>
                </a:solidFill>
              </a:rPr>
              <a:t>An Introduction to Convolutional Neural Networks, 2015</a:t>
            </a:r>
          </a:p>
          <a:p>
            <a:r>
              <a:rPr lang="en-US" sz="900" dirty="0">
                <a:solidFill>
                  <a:schemeClr val="bg1"/>
                </a:solidFill>
              </a:rPr>
              <a:t>[2] Ashish Vaswani, et al. Attention is All You Need, 2017</a:t>
            </a:r>
          </a:p>
          <a:p>
            <a:r>
              <a:rPr lang="en-US" sz="900" dirty="0">
                <a:solidFill>
                  <a:schemeClr val="bg1"/>
                </a:solidFill>
              </a:rPr>
              <a:t>[3] </a:t>
            </a:r>
            <a:r>
              <a:rPr lang="en-IN" sz="900" dirty="0">
                <a:solidFill>
                  <a:schemeClr val="bg1"/>
                </a:solidFill>
              </a:rPr>
              <a:t>Anurag Arnab</a:t>
            </a:r>
            <a:r>
              <a:rPr lang="en-US" sz="900" dirty="0">
                <a:solidFill>
                  <a:schemeClr val="bg1"/>
                </a:solidFill>
              </a:rPr>
              <a:t>, et al. </a:t>
            </a:r>
            <a:r>
              <a:rPr lang="en-US" sz="900" dirty="0" err="1">
                <a:solidFill>
                  <a:schemeClr val="bg1"/>
                </a:solidFill>
              </a:rPr>
              <a:t>Vivit</a:t>
            </a:r>
            <a:r>
              <a:rPr lang="en-US" sz="900" dirty="0">
                <a:solidFill>
                  <a:schemeClr val="bg1"/>
                </a:solidFill>
              </a:rPr>
              <a:t>: A video vision transformer 2021</a:t>
            </a:r>
          </a:p>
          <a:p>
            <a:r>
              <a:rPr lang="en-US" sz="900" dirty="0">
                <a:solidFill>
                  <a:schemeClr val="bg1"/>
                </a:solidFill>
              </a:rPr>
              <a:t>[4] Ze Liu, et al. Video </a:t>
            </a:r>
            <a:r>
              <a:rPr lang="en-US" sz="900" dirty="0" err="1">
                <a:solidFill>
                  <a:schemeClr val="bg1"/>
                </a:solidFill>
              </a:rPr>
              <a:t>swin</a:t>
            </a:r>
            <a:r>
              <a:rPr lang="en-US" sz="900" dirty="0">
                <a:solidFill>
                  <a:schemeClr val="bg1"/>
                </a:solidFill>
              </a:rPr>
              <a:t> transformer. 2022</a:t>
            </a:r>
          </a:p>
        </p:txBody>
      </p:sp>
      <p:sp>
        <p:nvSpPr>
          <p:cNvPr id="17" name="Slide Number Placeholder 16">
            <a:extLst>
              <a:ext uri="{FF2B5EF4-FFF2-40B4-BE49-F238E27FC236}">
                <a16:creationId xmlns:a16="http://schemas.microsoft.com/office/drawing/2014/main" id="{3A999DC1-5362-C5F5-6F58-8F8D5C6187A4}"/>
              </a:ext>
            </a:extLst>
          </p:cNvPr>
          <p:cNvSpPr>
            <a:spLocks noGrp="1"/>
          </p:cNvSpPr>
          <p:nvPr>
            <p:ph type="sldNum" sz="quarter" idx="12"/>
          </p:nvPr>
        </p:nvSpPr>
        <p:spPr/>
        <p:txBody>
          <a:bodyPr/>
          <a:lstStyle/>
          <a:p>
            <a:fld id="{821DA933-34E6-4946-B97D-E0783D4A57BC}" type="slidenum">
              <a:rPr lang="en-IN" smtClean="0"/>
              <a:t>14</a:t>
            </a:fld>
            <a:endParaRPr lang="en-IN"/>
          </a:p>
        </p:txBody>
      </p:sp>
      <p:sp>
        <p:nvSpPr>
          <p:cNvPr id="18" name="Rectangle: Diagonal Corners Rounded 17">
            <a:extLst>
              <a:ext uri="{FF2B5EF4-FFF2-40B4-BE49-F238E27FC236}">
                <a16:creationId xmlns:a16="http://schemas.microsoft.com/office/drawing/2014/main" id="{F64B8136-B41A-2E77-0865-F7F4CE568D34}"/>
              </a:ext>
            </a:extLst>
          </p:cNvPr>
          <p:cNvSpPr/>
          <p:nvPr/>
        </p:nvSpPr>
        <p:spPr>
          <a:xfrm>
            <a:off x="9946971" y="3169295"/>
            <a:ext cx="774486" cy="655185"/>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Fusion Module</a:t>
            </a:r>
            <a:endParaRPr lang="en-IN" sz="1200" baseline="30000" dirty="0">
              <a:latin typeface="Bahnschrift Light" panose="020B0502040204020203" pitchFamily="34" charset="0"/>
            </a:endParaRPr>
          </a:p>
        </p:txBody>
      </p:sp>
      <p:cxnSp>
        <p:nvCxnSpPr>
          <p:cNvPr id="26" name="Connector: Elbow 25">
            <a:extLst>
              <a:ext uri="{FF2B5EF4-FFF2-40B4-BE49-F238E27FC236}">
                <a16:creationId xmlns:a16="http://schemas.microsoft.com/office/drawing/2014/main" id="{B42BBF81-3FC1-913B-C163-2825930B7C34}"/>
              </a:ext>
            </a:extLst>
          </p:cNvPr>
          <p:cNvCxnSpPr>
            <a:cxnSpLocks/>
            <a:stCxn id="12" idx="0"/>
            <a:endCxn id="18" idx="2"/>
          </p:cNvCxnSpPr>
          <p:nvPr/>
        </p:nvCxnSpPr>
        <p:spPr>
          <a:xfrm>
            <a:off x="9692153" y="2954707"/>
            <a:ext cx="254818" cy="542181"/>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41316DD7-E2C6-837A-DE9F-57CD142D4431}"/>
              </a:ext>
            </a:extLst>
          </p:cNvPr>
          <p:cNvCxnSpPr>
            <a:cxnSpLocks/>
            <a:stCxn id="32" idx="0"/>
            <a:endCxn id="18" idx="2"/>
          </p:cNvCxnSpPr>
          <p:nvPr/>
        </p:nvCxnSpPr>
        <p:spPr>
          <a:xfrm flipV="1">
            <a:off x="9701871" y="3496888"/>
            <a:ext cx="245100" cy="560215"/>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FF770DE5-C3B0-4255-8477-6B152778DB31}"/>
              </a:ext>
            </a:extLst>
          </p:cNvPr>
          <p:cNvSpPr/>
          <p:nvPr/>
        </p:nvSpPr>
        <p:spPr>
          <a:xfrm>
            <a:off x="10966557" y="3266025"/>
            <a:ext cx="774486" cy="461725"/>
          </a:xfrm>
          <a:prstGeom prst="round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PAD Output</a:t>
            </a:r>
          </a:p>
        </p:txBody>
      </p:sp>
      <p:sp>
        <p:nvSpPr>
          <p:cNvPr id="32" name="Rectangle: Diagonal Corners Rounded 31">
            <a:extLst>
              <a:ext uri="{FF2B5EF4-FFF2-40B4-BE49-F238E27FC236}">
                <a16:creationId xmlns:a16="http://schemas.microsoft.com/office/drawing/2014/main" id="{2EA43FEE-55D2-45F9-B208-7B8C03B22431}"/>
              </a:ext>
            </a:extLst>
          </p:cNvPr>
          <p:cNvSpPr/>
          <p:nvPr/>
        </p:nvSpPr>
        <p:spPr>
          <a:xfrm>
            <a:off x="8490291" y="3575122"/>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Audio Feature Extractor</a:t>
            </a:r>
            <a:endParaRPr lang="en-IN" sz="1200" baseline="30000" dirty="0">
              <a:latin typeface="Bahnschrift Light" panose="020B0502040204020203" pitchFamily="34" charset="0"/>
            </a:endParaRPr>
          </a:p>
        </p:txBody>
      </p:sp>
      <p:sp>
        <p:nvSpPr>
          <p:cNvPr id="12" name="Rectangle: Diagonal Corners Rounded 11">
            <a:extLst>
              <a:ext uri="{FF2B5EF4-FFF2-40B4-BE49-F238E27FC236}">
                <a16:creationId xmlns:a16="http://schemas.microsoft.com/office/drawing/2014/main" id="{77521319-073B-1C9F-0F31-C1AF6B792F03}"/>
              </a:ext>
            </a:extLst>
          </p:cNvPr>
          <p:cNvSpPr/>
          <p:nvPr/>
        </p:nvSpPr>
        <p:spPr>
          <a:xfrm>
            <a:off x="8480573" y="2472726"/>
            <a:ext cx="1211580" cy="963961"/>
          </a:xfrm>
          <a:prstGeom prst="round2Diag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Video Feature Extractor</a:t>
            </a:r>
            <a:endParaRPr lang="en-IN" sz="1200" baseline="30000" dirty="0">
              <a:latin typeface="Bahnschrift Light" panose="020B0502040204020203" pitchFamily="34" charset="0"/>
            </a:endParaRPr>
          </a:p>
        </p:txBody>
      </p:sp>
      <p:sp>
        <p:nvSpPr>
          <p:cNvPr id="2" name="Rectangle 1">
            <a:extLst>
              <a:ext uri="{FF2B5EF4-FFF2-40B4-BE49-F238E27FC236}">
                <a16:creationId xmlns:a16="http://schemas.microsoft.com/office/drawing/2014/main" id="{B1D3D72B-CD50-ABBC-12B0-056CE80E9412}"/>
              </a:ext>
            </a:extLst>
          </p:cNvPr>
          <p:cNvSpPr/>
          <p:nvPr/>
        </p:nvSpPr>
        <p:spPr>
          <a:xfrm>
            <a:off x="7368339" y="2701248"/>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Video Input</a:t>
            </a:r>
          </a:p>
        </p:txBody>
      </p:sp>
      <p:cxnSp>
        <p:nvCxnSpPr>
          <p:cNvPr id="5" name="Straight Arrow Connector 4">
            <a:extLst>
              <a:ext uri="{FF2B5EF4-FFF2-40B4-BE49-F238E27FC236}">
                <a16:creationId xmlns:a16="http://schemas.microsoft.com/office/drawing/2014/main" id="{2B408351-864F-5448-7CF4-9B1E36F1508A}"/>
              </a:ext>
            </a:extLst>
          </p:cNvPr>
          <p:cNvCxnSpPr>
            <a:cxnSpLocks/>
            <a:stCxn id="2" idx="3"/>
            <a:endCxn id="12" idx="2"/>
          </p:cNvCxnSpPr>
          <p:nvPr/>
        </p:nvCxnSpPr>
        <p:spPr>
          <a:xfrm>
            <a:off x="8192325" y="2942675"/>
            <a:ext cx="288248" cy="120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7" name="Rectangle 566">
            <a:extLst>
              <a:ext uri="{FF2B5EF4-FFF2-40B4-BE49-F238E27FC236}">
                <a16:creationId xmlns:a16="http://schemas.microsoft.com/office/drawing/2014/main" id="{434E5D93-7132-166B-F185-D2AAA1C1FC7A}"/>
              </a:ext>
            </a:extLst>
          </p:cNvPr>
          <p:cNvSpPr/>
          <p:nvPr/>
        </p:nvSpPr>
        <p:spPr>
          <a:xfrm>
            <a:off x="7355193" y="3815675"/>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568" name="Straight Arrow Connector 567">
            <a:extLst>
              <a:ext uri="{FF2B5EF4-FFF2-40B4-BE49-F238E27FC236}">
                <a16:creationId xmlns:a16="http://schemas.microsoft.com/office/drawing/2014/main" id="{7542D03D-FD2A-9169-7B61-E4B5AE81D46F}"/>
              </a:ext>
            </a:extLst>
          </p:cNvPr>
          <p:cNvCxnSpPr>
            <a:cxnSpLocks/>
            <a:stCxn id="567" idx="3"/>
          </p:cNvCxnSpPr>
          <p:nvPr/>
        </p:nvCxnSpPr>
        <p:spPr>
          <a:xfrm>
            <a:off x="8179179" y="4057102"/>
            <a:ext cx="31111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30E2C74-BEB1-3F95-A06D-81BA366A45A7}"/>
              </a:ext>
            </a:extLst>
          </p:cNvPr>
          <p:cNvSpPr txBox="1"/>
          <p:nvPr/>
        </p:nvSpPr>
        <p:spPr>
          <a:xfrm>
            <a:off x="2749722" y="1359492"/>
            <a:ext cx="1673326" cy="276999"/>
          </a:xfrm>
          <a:prstGeom prst="rect">
            <a:avLst/>
          </a:prstGeom>
          <a:noFill/>
        </p:spPr>
        <p:txBody>
          <a:bodyPr wrap="square" rtlCol="0">
            <a:spAutoFit/>
          </a:bodyPr>
          <a:lstStyle/>
          <a:p>
            <a:r>
              <a:rPr lang="en-IN" sz="1200" b="1" dirty="0"/>
              <a:t>Video Model Selection</a:t>
            </a:r>
          </a:p>
        </p:txBody>
      </p:sp>
      <p:pic>
        <p:nvPicPr>
          <p:cNvPr id="7" name="Picture 2" descr="Applied Deep Learning - Part 4: Convolutional Neural Networks | by Arden  Dertat | Towards Data Science">
            <a:extLst>
              <a:ext uri="{FF2B5EF4-FFF2-40B4-BE49-F238E27FC236}">
                <a16:creationId xmlns:a16="http://schemas.microsoft.com/office/drawing/2014/main" id="{C4F63CFA-64BF-94BE-8EC1-AB72EEEFEF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8365" y="2253579"/>
            <a:ext cx="1673327" cy="98091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How the Vision Transformer (ViT) works in 10 minutes: an image is worth  16x16 words | AI Summer">
            <a:extLst>
              <a:ext uri="{FF2B5EF4-FFF2-40B4-BE49-F238E27FC236}">
                <a16:creationId xmlns:a16="http://schemas.microsoft.com/office/drawing/2014/main" id="{35562643-6EE8-47A8-556A-E4525F14F42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7010"/>
          <a:stretch/>
        </p:blipFill>
        <p:spPr bwMode="auto">
          <a:xfrm rot="5400000">
            <a:off x="4173446" y="1675099"/>
            <a:ext cx="1375963" cy="2247629"/>
          </a:xfrm>
          <a:prstGeom prst="rect">
            <a:avLst/>
          </a:prstGeom>
          <a:noFill/>
          <a:extLst>
            <a:ext uri="{909E8E84-426E-40DD-AFC4-6F175D3DCCD1}">
              <a14:hiddenFill xmlns:a14="http://schemas.microsoft.com/office/drawing/2010/main">
                <a:solidFill>
                  <a:srgbClr val="FFFFFF"/>
                </a:solidFill>
              </a14:hiddenFill>
            </a:ext>
          </a:extLst>
        </p:spPr>
      </p:pic>
      <p:grpSp>
        <p:nvGrpSpPr>
          <p:cNvPr id="33" name="Group 32">
            <a:extLst>
              <a:ext uri="{FF2B5EF4-FFF2-40B4-BE49-F238E27FC236}">
                <a16:creationId xmlns:a16="http://schemas.microsoft.com/office/drawing/2014/main" id="{E2442800-B601-CDB1-BA90-D83D5BB05257}"/>
              </a:ext>
            </a:extLst>
          </p:cNvPr>
          <p:cNvGrpSpPr/>
          <p:nvPr/>
        </p:nvGrpSpPr>
        <p:grpSpPr>
          <a:xfrm>
            <a:off x="1201765" y="4022252"/>
            <a:ext cx="2094948" cy="1734771"/>
            <a:chOff x="1201765" y="4022252"/>
            <a:chExt cx="2094948" cy="1734771"/>
          </a:xfrm>
        </p:grpSpPr>
        <p:pic>
          <p:nvPicPr>
            <p:cNvPr id="10" name="Picture 2" descr="Swin Transformer: Hierarchical Vision Transformer using Shifted Windows |  Papers With Code">
              <a:extLst>
                <a:ext uri="{FF2B5EF4-FFF2-40B4-BE49-F238E27FC236}">
                  <a16:creationId xmlns:a16="http://schemas.microsoft.com/office/drawing/2014/main" id="{203D886F-1460-8123-69C0-911C2A193524}"/>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499" b="88223" l="1467" r="60024">
                          <a14:foregroundMark x1="6357" y1="9850" x2="21394" y2="16060"/>
                          <a14:foregroundMark x1="21394" y1="16060" x2="45110" y2="5782"/>
                          <a14:foregroundMark x1="45110" y1="5782" x2="48289" y2="20343"/>
                          <a14:foregroundMark x1="48289" y1="20343" x2="58313" y2="20771"/>
                          <a14:foregroundMark x1="58313" y1="20771" x2="49511" y2="26338"/>
                          <a14:foregroundMark x1="49511" y1="26338" x2="51711" y2="73233"/>
                          <a14:foregroundMark x1="51711" y1="73233" x2="40342" y2="82013"/>
                          <a14:foregroundMark x1="40342" y1="82013" x2="2445" y2="81585"/>
                          <a14:foregroundMark x1="2445" y1="81585" x2="7457" y2="47966"/>
                          <a14:foregroundMark x1="7457" y1="47966" x2="15892" y2="67880"/>
                          <a14:foregroundMark x1="15892" y1="67880" x2="11736" y2="35546"/>
                          <a14:foregroundMark x1="11736" y1="35546" x2="14670" y2="54818"/>
                          <a14:foregroundMark x1="14670" y1="54818" x2="27873" y2="65525"/>
                          <a14:foregroundMark x1="27873" y1="65525" x2="26161" y2="68951"/>
                          <a14:foregroundMark x1="3056" y1="22270" x2="10880" y2="5139"/>
                          <a14:foregroundMark x1="10880" y1="5139" x2="45232" y2="1927"/>
                          <a14:foregroundMark x1="3301" y1="11563" x2="1589" y2="84154"/>
                          <a14:foregroundMark x1="2200" y1="87152" x2="49633" y2="82869"/>
                          <a14:foregroundMark x1="49633" y1="82869" x2="55868" y2="68737"/>
                          <a14:foregroundMark x1="54708" y1="65713" x2="50611" y2="55032"/>
                          <a14:foregroundMark x1="55868" y1="68737" x2="55227" y2="67067"/>
                          <a14:foregroundMark x1="50611" y1="55032" x2="56621" y2="45821"/>
                          <a14:foregroundMark x1="53584" y1="35546" x2="52200" y2="32334"/>
                          <a14:foregroundMark x1="55055" y1="38961" x2="53860" y2="36188"/>
                          <a14:foregroundMark x1="52200" y1="32334" x2="58802" y2="16060"/>
                          <a14:foregroundMark x1="58802" y1="16060" x2="55623" y2="3212"/>
                          <a14:foregroundMark x1="58680" y1="4069" x2="58557" y2="21842"/>
                          <a14:foregroundMark x1="58557" y1="21842" x2="59658" y2="23769"/>
                          <a14:foregroundMark x1="59658" y1="21627" x2="59658" y2="3212"/>
                          <a14:foregroundMark x1="40220" y1="36188" x2="45232" y2="44754"/>
                          <a14:foregroundMark x1="55535" y1="74861" x2="54768" y2="75589"/>
                          <a14:foregroundMark x1="56804" y1="73657" x2="55688" y2="74716"/>
                          <a14:foregroundMark x1="50367" y1="86510" x2="42421" y2="84368"/>
                          <a14:foregroundMark x1="42421" y1="84368" x2="42421" y2="84368"/>
                          <a14:foregroundMark x1="52689" y1="86510" x2="57702" y2="86081"/>
                          <a14:foregroundMark x1="58680" y1="85225" x2="56968" y2="86081"/>
                          <a14:foregroundMark x1="43154" y1="29550" x2="49878" y2="42184"/>
                          <a14:foregroundMark x1="49878" y1="42184" x2="48411" y2="54604"/>
                          <a14:foregroundMark x1="48411" y1="54604" x2="48533" y2="56317"/>
                          <a14:foregroundMark x1="48900" y1="50107" x2="47555" y2="55032"/>
                          <a14:foregroundMark x1="35086" y1="43041" x2="20538" y2="36188"/>
                          <a14:foregroundMark x1="20538" y1="36188" x2="26650" y2="26338"/>
                          <a14:foregroundMark x1="26650" y1="26338" x2="28240" y2="13919"/>
                          <a14:foregroundMark x1="28240" y1="13919" x2="26773" y2="17131"/>
                          <a14:foregroundMark x1="13447" y1="31049" x2="21883" y2="32762"/>
                          <a14:foregroundMark x1="21883" y1="32762" x2="30073" y2="68094"/>
                          <a14:foregroundMark x1="30073" y1="68094" x2="21516" y2="76445"/>
                          <a14:foregroundMark x1="21516" y1="76445" x2="21394" y2="76231"/>
                          <a14:foregroundMark x1="25183" y1="59315" x2="17115" y2="70236"/>
                          <a14:foregroundMark x1="17115" y1="70236" x2="27139" y2="81585"/>
                          <a14:foregroundMark x1="27139" y1="81585" x2="16870" y2="84154"/>
                          <a14:foregroundMark x1="16870" y1="84154" x2="30562" y2="86081"/>
                          <a14:foregroundMark x1="30562" y1="86081" x2="39242" y2="85867"/>
                          <a14:foregroundMark x1="39242" y1="85867" x2="45844" y2="85867"/>
                          <a14:foregroundMark x1="48289" y1="86510" x2="6357" y2="88223"/>
                          <a14:foregroundMark x1="58557" y1="86510" x2="46577" y2="86724"/>
                          <a14:foregroundMark x1="60024" y1="86510" x2="59301" y2="86193"/>
                          <a14:backgroundMark x1="58313" y1="33405" x2="61125" y2="56745"/>
                          <a14:backgroundMark x1="61125" y1="56745" x2="59169" y2="84797"/>
                          <a14:backgroundMark x1="59169" y1="84797" x2="60758" y2="80086"/>
                          <a14:backgroundMark x1="56235" y1="36831" x2="59291" y2="40043"/>
                          <a14:backgroundMark x1="58557" y1="59529" x2="58924" y2="55032"/>
                          <a14:backgroundMark x1="58191" y1="80514" x2="57213" y2="79872"/>
                          <a14:backgroundMark x1="55134" y1="64026" x2="59291" y2="58030"/>
                          <a14:backgroundMark x1="56479" y1="35546" x2="56479" y2="36188"/>
                        </a14:backgroundRemoval>
                      </a14:imgEffect>
                    </a14:imgLayer>
                  </a14:imgProps>
                </a:ext>
                <a:ext uri="{28A0092B-C50C-407E-A947-70E740481C1C}">
                  <a14:useLocalDpi xmlns:a14="http://schemas.microsoft.com/office/drawing/2010/main" val="0"/>
                </a:ext>
              </a:extLst>
            </a:blip>
            <a:srcRect r="39599" b="12390"/>
            <a:stretch/>
          </p:blipFill>
          <p:spPr bwMode="auto">
            <a:xfrm>
              <a:off x="1201765" y="4022252"/>
              <a:ext cx="2094948" cy="1734771"/>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a:extLst>
                <a:ext uri="{FF2B5EF4-FFF2-40B4-BE49-F238E27FC236}">
                  <a16:creationId xmlns:a16="http://schemas.microsoft.com/office/drawing/2014/main" id="{250797AC-B4E0-45B6-EEDC-7DB112CF2FB2}"/>
                </a:ext>
              </a:extLst>
            </p:cNvPr>
            <p:cNvPicPr>
              <a:picLocks noChangeAspect="1"/>
            </p:cNvPicPr>
            <p:nvPr/>
          </p:nvPicPr>
          <p:blipFill>
            <a:blip r:embed="rId7"/>
            <a:stretch>
              <a:fillRect/>
            </a:stretch>
          </p:blipFill>
          <p:spPr>
            <a:xfrm>
              <a:off x="2954166" y="4539083"/>
              <a:ext cx="342547" cy="1201376"/>
            </a:xfrm>
            <a:prstGeom prst="rect">
              <a:avLst/>
            </a:prstGeom>
          </p:spPr>
        </p:pic>
      </p:grpSp>
      <p:grpSp>
        <p:nvGrpSpPr>
          <p:cNvPr id="38" name="Group 37">
            <a:extLst>
              <a:ext uri="{FF2B5EF4-FFF2-40B4-BE49-F238E27FC236}">
                <a16:creationId xmlns:a16="http://schemas.microsoft.com/office/drawing/2014/main" id="{E5D8ABDF-9D82-2D7F-ECBA-A8C1B9782149}"/>
              </a:ext>
            </a:extLst>
          </p:cNvPr>
          <p:cNvGrpSpPr/>
          <p:nvPr/>
        </p:nvGrpSpPr>
        <p:grpSpPr>
          <a:xfrm>
            <a:off x="3873565" y="4005688"/>
            <a:ext cx="1657170" cy="1734771"/>
            <a:chOff x="4120699" y="4005688"/>
            <a:chExt cx="1657170" cy="1734771"/>
          </a:xfrm>
        </p:grpSpPr>
        <p:pic>
          <p:nvPicPr>
            <p:cNvPr id="14" name="Picture 4" descr="Swin Transformer: Hierarchical Vision Transformer using Shifted Windows |  Papers With Code">
              <a:extLst>
                <a:ext uri="{FF2B5EF4-FFF2-40B4-BE49-F238E27FC236}">
                  <a16:creationId xmlns:a16="http://schemas.microsoft.com/office/drawing/2014/main" id="{694DA893-9E1C-F087-C43E-3326722DB945}"/>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53426" b="14600"/>
            <a:stretch/>
          </p:blipFill>
          <p:spPr bwMode="auto">
            <a:xfrm>
              <a:off x="4120699" y="4005688"/>
              <a:ext cx="1657170" cy="1734771"/>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a:extLst>
                <a:ext uri="{FF2B5EF4-FFF2-40B4-BE49-F238E27FC236}">
                  <a16:creationId xmlns:a16="http://schemas.microsoft.com/office/drawing/2014/main" id="{36BA3BBF-4CF4-0C0B-AD6B-376948AB818D}"/>
                </a:ext>
              </a:extLst>
            </p:cNvPr>
            <p:cNvPicPr>
              <a:picLocks noChangeAspect="1"/>
            </p:cNvPicPr>
            <p:nvPr/>
          </p:nvPicPr>
          <p:blipFill>
            <a:blip r:embed="rId7"/>
            <a:stretch>
              <a:fillRect/>
            </a:stretch>
          </p:blipFill>
          <p:spPr>
            <a:xfrm>
              <a:off x="4120699" y="4027323"/>
              <a:ext cx="302349" cy="476303"/>
            </a:xfrm>
            <a:prstGeom prst="rect">
              <a:avLst/>
            </a:prstGeom>
          </p:spPr>
        </p:pic>
      </p:grpSp>
      <p:sp>
        <p:nvSpPr>
          <p:cNvPr id="39" name="TextBox 38">
            <a:extLst>
              <a:ext uri="{FF2B5EF4-FFF2-40B4-BE49-F238E27FC236}">
                <a16:creationId xmlns:a16="http://schemas.microsoft.com/office/drawing/2014/main" id="{15E92953-A610-1BB3-BE38-9915DC48BA14}"/>
              </a:ext>
            </a:extLst>
          </p:cNvPr>
          <p:cNvSpPr txBox="1"/>
          <p:nvPr/>
        </p:nvSpPr>
        <p:spPr>
          <a:xfrm>
            <a:off x="1774268" y="1981404"/>
            <a:ext cx="1179898" cy="253916"/>
          </a:xfrm>
          <a:prstGeom prst="rect">
            <a:avLst/>
          </a:prstGeom>
          <a:noFill/>
        </p:spPr>
        <p:txBody>
          <a:bodyPr wrap="square" rtlCol="0">
            <a:spAutoFit/>
          </a:bodyPr>
          <a:lstStyle/>
          <a:p>
            <a:pPr algn="ctr"/>
            <a:r>
              <a:rPr lang="en-IN" sz="1050" dirty="0"/>
              <a:t>CNN-based </a:t>
            </a:r>
            <a:r>
              <a:rPr lang="en-IN" sz="1050" baseline="30000" dirty="0"/>
              <a:t>[1]</a:t>
            </a:r>
          </a:p>
        </p:txBody>
      </p:sp>
      <p:sp>
        <p:nvSpPr>
          <p:cNvPr id="43" name="TextBox 42">
            <a:extLst>
              <a:ext uri="{FF2B5EF4-FFF2-40B4-BE49-F238E27FC236}">
                <a16:creationId xmlns:a16="http://schemas.microsoft.com/office/drawing/2014/main" id="{02AA4189-682A-AE85-AE86-694F2FDCB3E1}"/>
              </a:ext>
            </a:extLst>
          </p:cNvPr>
          <p:cNvSpPr txBox="1"/>
          <p:nvPr/>
        </p:nvSpPr>
        <p:spPr>
          <a:xfrm>
            <a:off x="4248039" y="1842745"/>
            <a:ext cx="1381236" cy="253916"/>
          </a:xfrm>
          <a:prstGeom prst="rect">
            <a:avLst/>
          </a:prstGeom>
          <a:noFill/>
        </p:spPr>
        <p:txBody>
          <a:bodyPr wrap="square" rtlCol="0">
            <a:spAutoFit/>
          </a:bodyPr>
          <a:lstStyle/>
          <a:p>
            <a:pPr algn="ctr"/>
            <a:r>
              <a:rPr lang="en-IN" sz="1050" dirty="0"/>
              <a:t>Transformer-based </a:t>
            </a:r>
            <a:r>
              <a:rPr lang="en-IN" sz="1050" baseline="30000" dirty="0"/>
              <a:t>[2]</a:t>
            </a:r>
          </a:p>
        </p:txBody>
      </p:sp>
      <p:sp>
        <p:nvSpPr>
          <p:cNvPr id="44" name="TextBox 43">
            <a:extLst>
              <a:ext uri="{FF2B5EF4-FFF2-40B4-BE49-F238E27FC236}">
                <a16:creationId xmlns:a16="http://schemas.microsoft.com/office/drawing/2014/main" id="{A8123D2D-5F99-F9D6-F8D8-4C2A19FC3751}"/>
              </a:ext>
            </a:extLst>
          </p:cNvPr>
          <p:cNvSpPr txBox="1"/>
          <p:nvPr/>
        </p:nvSpPr>
        <p:spPr>
          <a:xfrm>
            <a:off x="1661097" y="3757165"/>
            <a:ext cx="1282695" cy="253916"/>
          </a:xfrm>
          <a:prstGeom prst="rect">
            <a:avLst/>
          </a:prstGeom>
          <a:noFill/>
        </p:spPr>
        <p:txBody>
          <a:bodyPr wrap="square" rtlCol="0">
            <a:spAutoFit/>
          </a:bodyPr>
          <a:lstStyle/>
          <a:p>
            <a:pPr algn="ctr"/>
            <a:r>
              <a:rPr lang="en-IN" sz="1050" dirty="0"/>
              <a:t>Swin Transformer </a:t>
            </a:r>
            <a:r>
              <a:rPr lang="en-IN" sz="1050" baseline="30000" dirty="0"/>
              <a:t>[4]</a:t>
            </a:r>
          </a:p>
        </p:txBody>
      </p:sp>
      <p:sp>
        <p:nvSpPr>
          <p:cNvPr id="45" name="TextBox 44">
            <a:extLst>
              <a:ext uri="{FF2B5EF4-FFF2-40B4-BE49-F238E27FC236}">
                <a16:creationId xmlns:a16="http://schemas.microsoft.com/office/drawing/2014/main" id="{FE18EE16-E659-8E21-C219-3E3FFDC471A7}"/>
              </a:ext>
            </a:extLst>
          </p:cNvPr>
          <p:cNvSpPr txBox="1"/>
          <p:nvPr/>
        </p:nvSpPr>
        <p:spPr>
          <a:xfrm>
            <a:off x="4024739" y="3716425"/>
            <a:ext cx="1362755" cy="253916"/>
          </a:xfrm>
          <a:prstGeom prst="rect">
            <a:avLst/>
          </a:prstGeom>
          <a:noFill/>
        </p:spPr>
        <p:txBody>
          <a:bodyPr wrap="square" rtlCol="0">
            <a:spAutoFit/>
          </a:bodyPr>
          <a:lstStyle/>
          <a:p>
            <a:pPr algn="ctr"/>
            <a:r>
              <a:rPr lang="en-IN" sz="1050" dirty="0"/>
              <a:t>Vision Transformer </a:t>
            </a:r>
            <a:r>
              <a:rPr lang="en-IN" sz="1050" baseline="30000" dirty="0"/>
              <a:t>[3]</a:t>
            </a:r>
          </a:p>
        </p:txBody>
      </p:sp>
      <p:grpSp>
        <p:nvGrpSpPr>
          <p:cNvPr id="46" name="Group 45">
            <a:extLst>
              <a:ext uri="{FF2B5EF4-FFF2-40B4-BE49-F238E27FC236}">
                <a16:creationId xmlns:a16="http://schemas.microsoft.com/office/drawing/2014/main" id="{FD6B3CD7-4E30-01E9-5A93-B1744C265D4F}"/>
              </a:ext>
            </a:extLst>
          </p:cNvPr>
          <p:cNvGrpSpPr/>
          <p:nvPr/>
        </p:nvGrpSpPr>
        <p:grpSpPr>
          <a:xfrm>
            <a:off x="0" y="380014"/>
            <a:ext cx="12191999" cy="557354"/>
            <a:chOff x="0" y="457200"/>
            <a:chExt cx="12191999" cy="606340"/>
          </a:xfrm>
        </p:grpSpPr>
        <p:sp>
          <p:nvSpPr>
            <p:cNvPr id="47" name="Rectangle 46">
              <a:extLst>
                <a:ext uri="{FF2B5EF4-FFF2-40B4-BE49-F238E27FC236}">
                  <a16:creationId xmlns:a16="http://schemas.microsoft.com/office/drawing/2014/main" id="{12FF0C6E-27C1-B407-4EC6-940DAE209445}"/>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Architecture                     </a:t>
              </a:r>
              <a:r>
                <a:rPr lang="en-IN" sz="1200" dirty="0">
                  <a:solidFill>
                    <a:schemeClr val="bg1"/>
                  </a:solidFill>
                  <a:latin typeface="Bahnschrift Light"/>
                  <a:cs typeface="Calibri"/>
                </a:rPr>
                <a:t>Video</a:t>
              </a:r>
              <a:r>
                <a:rPr lang="en-IN" sz="1200" dirty="0">
                  <a:solidFill>
                    <a:schemeClr val="bg1">
                      <a:lumMod val="75000"/>
                    </a:schemeClr>
                  </a:solidFill>
                  <a:latin typeface="Bahnschrift Light"/>
                  <a:cs typeface="Calibri"/>
                </a:rPr>
                <a:t>                     Audio                      Fusion</a:t>
              </a:r>
              <a:endParaRPr lang="en-IN" sz="1200" dirty="0">
                <a:solidFill>
                  <a:schemeClr val="bg1"/>
                </a:solidFill>
                <a:latin typeface="Bahnschrift Light"/>
                <a:cs typeface="Calibri"/>
              </a:endParaRPr>
            </a:p>
          </p:txBody>
        </p:sp>
        <p:sp>
          <p:nvSpPr>
            <p:cNvPr id="48" name="Isosceles Triangle 47">
              <a:extLst>
                <a:ext uri="{FF2B5EF4-FFF2-40B4-BE49-F238E27FC236}">
                  <a16:creationId xmlns:a16="http://schemas.microsoft.com/office/drawing/2014/main" id="{74551827-B504-637A-97A9-54FD4F76B562}"/>
                </a:ext>
              </a:extLst>
            </p:cNvPr>
            <p:cNvSpPr/>
            <p:nvPr/>
          </p:nvSpPr>
          <p:spPr>
            <a:xfrm rot="10800000">
              <a:off x="622895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49" name="Rectangle 48">
            <a:extLst>
              <a:ext uri="{FF2B5EF4-FFF2-40B4-BE49-F238E27FC236}">
                <a16:creationId xmlns:a16="http://schemas.microsoft.com/office/drawing/2014/main" id="{E70445C8-E0C8-6881-A3E9-586CB2C544C8}"/>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50" name="Isosceles Triangle 49">
            <a:extLst>
              <a:ext uri="{FF2B5EF4-FFF2-40B4-BE49-F238E27FC236}">
                <a16:creationId xmlns:a16="http://schemas.microsoft.com/office/drawing/2014/main" id="{8EDD9993-DAC1-443A-693C-D39A9943ACFE}"/>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0626026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3" grpId="0"/>
      <p:bldP spid="44" grpId="0"/>
      <p:bldP spid="4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60AA47-7F07-0D8A-6A82-8F2A2CC74BA7}"/>
            </a:ext>
          </a:extLst>
        </p:cNvPr>
        <p:cNvGrpSpPr/>
        <p:nvPr/>
      </p:nvGrpSpPr>
      <p:grpSpPr>
        <a:xfrm>
          <a:off x="0" y="0"/>
          <a:ext cx="0" cy="0"/>
          <a:chOff x="0" y="0"/>
          <a:chExt cx="0" cy="0"/>
        </a:xfrm>
      </p:grpSpPr>
      <p:sp>
        <p:nvSpPr>
          <p:cNvPr id="4" name="Speech Bubble: Rectangle 3">
            <a:extLst>
              <a:ext uri="{FF2B5EF4-FFF2-40B4-BE49-F238E27FC236}">
                <a16:creationId xmlns:a16="http://schemas.microsoft.com/office/drawing/2014/main" id="{FE4675D0-F74D-C6FC-DC6A-A63DD6EEECD8}"/>
              </a:ext>
            </a:extLst>
          </p:cNvPr>
          <p:cNvSpPr/>
          <p:nvPr/>
        </p:nvSpPr>
        <p:spPr>
          <a:xfrm>
            <a:off x="450957" y="1136586"/>
            <a:ext cx="6270856" cy="4751961"/>
          </a:xfrm>
          <a:prstGeom prst="wedgeRectCallout">
            <a:avLst>
              <a:gd name="adj1" fmla="val 76525"/>
              <a:gd name="adj2" fmla="val -20039"/>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29" name="Straight Arrow Connector 28">
            <a:extLst>
              <a:ext uri="{FF2B5EF4-FFF2-40B4-BE49-F238E27FC236}">
                <a16:creationId xmlns:a16="http://schemas.microsoft.com/office/drawing/2014/main" id="{6E8CAA12-985E-E85B-1418-A5B52C081038}"/>
              </a:ext>
            </a:extLst>
          </p:cNvPr>
          <p:cNvCxnSpPr>
            <a:cxnSpLocks/>
            <a:stCxn id="18" idx="0"/>
            <a:endCxn id="28" idx="1"/>
          </p:cNvCxnSpPr>
          <p:nvPr/>
        </p:nvCxnSpPr>
        <p:spPr>
          <a:xfrm>
            <a:off x="10721457" y="3496888"/>
            <a:ext cx="245100" cy="0"/>
          </a:xfrm>
          <a:prstGeom prst="straightConnector1">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E84E1F0-F277-0141-AB87-4FEAC4C39023}"/>
              </a:ext>
            </a:extLst>
          </p:cNvPr>
          <p:cNvSpPr/>
          <p:nvPr/>
        </p:nvSpPr>
        <p:spPr>
          <a:xfrm>
            <a:off x="0" y="6356350"/>
            <a:ext cx="12192000" cy="501650"/>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IN" sz="900" dirty="0">
                <a:solidFill>
                  <a:schemeClr val="bg1"/>
                </a:solidFill>
              </a:rPr>
              <a:t>Anurag Arnab</a:t>
            </a:r>
            <a:r>
              <a:rPr lang="en-US" sz="900" dirty="0">
                <a:solidFill>
                  <a:schemeClr val="bg1"/>
                </a:solidFill>
              </a:rPr>
              <a:t>, et al. </a:t>
            </a:r>
            <a:r>
              <a:rPr lang="en-US" sz="900" dirty="0" err="1">
                <a:solidFill>
                  <a:schemeClr val="bg1"/>
                </a:solidFill>
              </a:rPr>
              <a:t>Vivit</a:t>
            </a:r>
            <a:r>
              <a:rPr lang="en-US" sz="900" dirty="0">
                <a:solidFill>
                  <a:schemeClr val="bg1"/>
                </a:solidFill>
              </a:rPr>
              <a:t>: A video vision transformer 2021</a:t>
            </a:r>
          </a:p>
          <a:p>
            <a:r>
              <a:rPr lang="en-IN" sz="900" dirty="0" err="1">
                <a:solidFill>
                  <a:schemeClr val="bg1"/>
                </a:solidFill>
              </a:rPr>
              <a:t>Fuzhen</a:t>
            </a:r>
            <a:r>
              <a:rPr lang="en-IN" sz="900" dirty="0">
                <a:solidFill>
                  <a:schemeClr val="bg1"/>
                </a:solidFill>
              </a:rPr>
              <a:t> Zhuang, </a:t>
            </a:r>
            <a:r>
              <a:rPr lang="en-IN" sz="900" dirty="0" err="1">
                <a:solidFill>
                  <a:schemeClr val="bg1"/>
                </a:solidFill>
              </a:rPr>
              <a:t>Zhiyuan</a:t>
            </a:r>
            <a:r>
              <a:rPr lang="en-IN" sz="900" dirty="0">
                <a:solidFill>
                  <a:schemeClr val="bg1"/>
                </a:solidFill>
              </a:rPr>
              <a:t> Qi </a:t>
            </a:r>
            <a:r>
              <a:rPr lang="en-US" sz="900" dirty="0">
                <a:solidFill>
                  <a:schemeClr val="bg1"/>
                </a:solidFill>
              </a:rPr>
              <a:t> A comprehensive survey on transfer learning 2020</a:t>
            </a:r>
          </a:p>
        </p:txBody>
      </p:sp>
      <p:sp>
        <p:nvSpPr>
          <p:cNvPr id="17" name="Slide Number Placeholder 16">
            <a:extLst>
              <a:ext uri="{FF2B5EF4-FFF2-40B4-BE49-F238E27FC236}">
                <a16:creationId xmlns:a16="http://schemas.microsoft.com/office/drawing/2014/main" id="{8F71AA35-CF5C-98EB-5011-FDC5E72F1DB3}"/>
              </a:ext>
            </a:extLst>
          </p:cNvPr>
          <p:cNvSpPr>
            <a:spLocks noGrp="1"/>
          </p:cNvSpPr>
          <p:nvPr>
            <p:ph type="sldNum" sz="quarter" idx="12"/>
          </p:nvPr>
        </p:nvSpPr>
        <p:spPr/>
        <p:txBody>
          <a:bodyPr/>
          <a:lstStyle/>
          <a:p>
            <a:fld id="{821DA933-34E6-4946-B97D-E0783D4A57BC}" type="slidenum">
              <a:rPr lang="en-IN" smtClean="0"/>
              <a:t>15</a:t>
            </a:fld>
            <a:endParaRPr lang="en-IN"/>
          </a:p>
        </p:txBody>
      </p:sp>
      <p:sp>
        <p:nvSpPr>
          <p:cNvPr id="18" name="Rectangle: Diagonal Corners Rounded 17">
            <a:extLst>
              <a:ext uri="{FF2B5EF4-FFF2-40B4-BE49-F238E27FC236}">
                <a16:creationId xmlns:a16="http://schemas.microsoft.com/office/drawing/2014/main" id="{CC6EA45A-1687-9939-A0CD-C7030118CB87}"/>
              </a:ext>
            </a:extLst>
          </p:cNvPr>
          <p:cNvSpPr/>
          <p:nvPr/>
        </p:nvSpPr>
        <p:spPr>
          <a:xfrm>
            <a:off x="9946971" y="3169295"/>
            <a:ext cx="774486" cy="655185"/>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Fusion Module</a:t>
            </a:r>
            <a:endParaRPr lang="en-IN" sz="1200" baseline="30000" dirty="0">
              <a:latin typeface="Bahnschrift Light" panose="020B0502040204020203" pitchFamily="34" charset="0"/>
            </a:endParaRPr>
          </a:p>
        </p:txBody>
      </p:sp>
      <p:cxnSp>
        <p:nvCxnSpPr>
          <p:cNvPr id="26" name="Connector: Elbow 25">
            <a:extLst>
              <a:ext uri="{FF2B5EF4-FFF2-40B4-BE49-F238E27FC236}">
                <a16:creationId xmlns:a16="http://schemas.microsoft.com/office/drawing/2014/main" id="{57937133-4EC7-D0D3-15A4-F02E7ABEFC1B}"/>
              </a:ext>
            </a:extLst>
          </p:cNvPr>
          <p:cNvCxnSpPr>
            <a:cxnSpLocks/>
            <a:stCxn id="12" idx="0"/>
            <a:endCxn id="18" idx="2"/>
          </p:cNvCxnSpPr>
          <p:nvPr/>
        </p:nvCxnSpPr>
        <p:spPr>
          <a:xfrm>
            <a:off x="9692153" y="2942675"/>
            <a:ext cx="254818" cy="554213"/>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7D2286AC-FC06-8640-1B04-7C5EE6CE47C4}"/>
              </a:ext>
            </a:extLst>
          </p:cNvPr>
          <p:cNvCxnSpPr>
            <a:cxnSpLocks/>
            <a:stCxn id="32" idx="0"/>
            <a:endCxn id="18" idx="2"/>
          </p:cNvCxnSpPr>
          <p:nvPr/>
        </p:nvCxnSpPr>
        <p:spPr>
          <a:xfrm flipV="1">
            <a:off x="9701871" y="3496888"/>
            <a:ext cx="245100" cy="560215"/>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D3B6AE13-0A8D-B2EA-2B75-DDC162D5E7E8}"/>
              </a:ext>
            </a:extLst>
          </p:cNvPr>
          <p:cNvSpPr/>
          <p:nvPr/>
        </p:nvSpPr>
        <p:spPr>
          <a:xfrm>
            <a:off x="10966557" y="3266025"/>
            <a:ext cx="774486" cy="461725"/>
          </a:xfrm>
          <a:prstGeom prst="round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PAD Output</a:t>
            </a:r>
          </a:p>
        </p:txBody>
      </p:sp>
      <p:sp>
        <p:nvSpPr>
          <p:cNvPr id="32" name="Rectangle: Diagonal Corners Rounded 31">
            <a:extLst>
              <a:ext uri="{FF2B5EF4-FFF2-40B4-BE49-F238E27FC236}">
                <a16:creationId xmlns:a16="http://schemas.microsoft.com/office/drawing/2014/main" id="{829BDCF6-2913-E14C-C941-D84AEB01D3EF}"/>
              </a:ext>
            </a:extLst>
          </p:cNvPr>
          <p:cNvSpPr/>
          <p:nvPr/>
        </p:nvSpPr>
        <p:spPr>
          <a:xfrm>
            <a:off x="8490291" y="3575122"/>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Audio Feature Extractor</a:t>
            </a:r>
            <a:endParaRPr lang="en-IN" sz="1200" baseline="30000" dirty="0">
              <a:latin typeface="Bahnschrift Light" panose="020B0502040204020203" pitchFamily="34" charset="0"/>
            </a:endParaRPr>
          </a:p>
        </p:txBody>
      </p:sp>
      <p:sp>
        <p:nvSpPr>
          <p:cNvPr id="12" name="Rectangle: Diagonal Corners Rounded 11">
            <a:extLst>
              <a:ext uri="{FF2B5EF4-FFF2-40B4-BE49-F238E27FC236}">
                <a16:creationId xmlns:a16="http://schemas.microsoft.com/office/drawing/2014/main" id="{78D36785-2906-39DF-1473-04264FD517BA}"/>
              </a:ext>
            </a:extLst>
          </p:cNvPr>
          <p:cNvSpPr/>
          <p:nvPr/>
        </p:nvSpPr>
        <p:spPr>
          <a:xfrm>
            <a:off x="8480573" y="2460694"/>
            <a:ext cx="1211580" cy="963961"/>
          </a:xfrm>
          <a:prstGeom prst="round2Diag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Video Feature Extractor</a:t>
            </a:r>
            <a:endParaRPr lang="en-IN" sz="1200" baseline="30000" dirty="0">
              <a:latin typeface="Bahnschrift Light" panose="020B0502040204020203" pitchFamily="34" charset="0"/>
            </a:endParaRPr>
          </a:p>
        </p:txBody>
      </p:sp>
      <p:sp>
        <p:nvSpPr>
          <p:cNvPr id="2" name="Rectangle 1">
            <a:extLst>
              <a:ext uri="{FF2B5EF4-FFF2-40B4-BE49-F238E27FC236}">
                <a16:creationId xmlns:a16="http://schemas.microsoft.com/office/drawing/2014/main" id="{31E1BC84-07B9-7CA3-42E8-F10D88E47AA4}"/>
              </a:ext>
            </a:extLst>
          </p:cNvPr>
          <p:cNvSpPr/>
          <p:nvPr/>
        </p:nvSpPr>
        <p:spPr>
          <a:xfrm>
            <a:off x="7368339" y="2701248"/>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Video Input</a:t>
            </a:r>
          </a:p>
        </p:txBody>
      </p:sp>
      <p:cxnSp>
        <p:nvCxnSpPr>
          <p:cNvPr id="5" name="Straight Arrow Connector 4">
            <a:extLst>
              <a:ext uri="{FF2B5EF4-FFF2-40B4-BE49-F238E27FC236}">
                <a16:creationId xmlns:a16="http://schemas.microsoft.com/office/drawing/2014/main" id="{5FCBC0B2-60AA-EC1E-DB13-397470ADA92A}"/>
              </a:ext>
            </a:extLst>
          </p:cNvPr>
          <p:cNvCxnSpPr>
            <a:cxnSpLocks/>
            <a:stCxn id="2" idx="3"/>
            <a:endCxn id="12" idx="2"/>
          </p:cNvCxnSpPr>
          <p:nvPr/>
        </p:nvCxnSpPr>
        <p:spPr>
          <a:xfrm>
            <a:off x="8192325" y="2942675"/>
            <a:ext cx="2882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7" name="Rectangle 566">
            <a:extLst>
              <a:ext uri="{FF2B5EF4-FFF2-40B4-BE49-F238E27FC236}">
                <a16:creationId xmlns:a16="http://schemas.microsoft.com/office/drawing/2014/main" id="{2A18F5E9-B25E-0212-3371-4D596BD242CA}"/>
              </a:ext>
            </a:extLst>
          </p:cNvPr>
          <p:cNvSpPr/>
          <p:nvPr/>
        </p:nvSpPr>
        <p:spPr>
          <a:xfrm>
            <a:off x="7355193" y="3815675"/>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568" name="Straight Arrow Connector 567">
            <a:extLst>
              <a:ext uri="{FF2B5EF4-FFF2-40B4-BE49-F238E27FC236}">
                <a16:creationId xmlns:a16="http://schemas.microsoft.com/office/drawing/2014/main" id="{01E44767-529B-1E1D-7497-FFCDED730EC2}"/>
              </a:ext>
            </a:extLst>
          </p:cNvPr>
          <p:cNvCxnSpPr>
            <a:cxnSpLocks/>
            <a:stCxn id="567" idx="3"/>
          </p:cNvCxnSpPr>
          <p:nvPr/>
        </p:nvCxnSpPr>
        <p:spPr>
          <a:xfrm>
            <a:off x="8179179" y="4057102"/>
            <a:ext cx="31111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3179D1D-60DA-4284-51AC-D3324565C671}"/>
              </a:ext>
            </a:extLst>
          </p:cNvPr>
          <p:cNvSpPr txBox="1"/>
          <p:nvPr/>
        </p:nvSpPr>
        <p:spPr>
          <a:xfrm>
            <a:off x="2749722" y="1359492"/>
            <a:ext cx="1673326" cy="276999"/>
          </a:xfrm>
          <a:prstGeom prst="rect">
            <a:avLst/>
          </a:prstGeom>
          <a:noFill/>
        </p:spPr>
        <p:txBody>
          <a:bodyPr wrap="square" rtlCol="0">
            <a:spAutoFit/>
          </a:bodyPr>
          <a:lstStyle/>
          <a:p>
            <a:pPr algn="ctr"/>
            <a:r>
              <a:rPr lang="en-IN" sz="1200" b="1" dirty="0"/>
              <a:t>Transfer Learning</a:t>
            </a:r>
          </a:p>
        </p:txBody>
      </p:sp>
      <p:cxnSp>
        <p:nvCxnSpPr>
          <p:cNvPr id="3" name="Straight Arrow Connector 2">
            <a:extLst>
              <a:ext uri="{FF2B5EF4-FFF2-40B4-BE49-F238E27FC236}">
                <a16:creationId xmlns:a16="http://schemas.microsoft.com/office/drawing/2014/main" id="{ACB57108-29EE-F891-9BE6-48C95CB81946}"/>
              </a:ext>
            </a:extLst>
          </p:cNvPr>
          <p:cNvCxnSpPr>
            <a:cxnSpLocks/>
            <a:stCxn id="11" idx="3"/>
            <a:endCxn id="24" idx="2"/>
          </p:cNvCxnSpPr>
          <p:nvPr/>
        </p:nvCxnSpPr>
        <p:spPr>
          <a:xfrm>
            <a:off x="1938435" y="2499667"/>
            <a:ext cx="3267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E89D0A82-D5FA-9182-6299-F749A35F5DE9}"/>
              </a:ext>
            </a:extLst>
          </p:cNvPr>
          <p:cNvCxnSpPr>
            <a:cxnSpLocks/>
            <a:stCxn id="24" idx="0"/>
            <a:endCxn id="13" idx="2"/>
          </p:cNvCxnSpPr>
          <p:nvPr/>
        </p:nvCxnSpPr>
        <p:spPr>
          <a:xfrm>
            <a:off x="4666209" y="2499667"/>
            <a:ext cx="374484" cy="13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1B15CE8F-7D82-7342-D506-0F200B75396D}"/>
              </a:ext>
            </a:extLst>
          </p:cNvPr>
          <p:cNvSpPr/>
          <p:nvPr/>
        </p:nvSpPr>
        <p:spPr>
          <a:xfrm>
            <a:off x="840406" y="2244880"/>
            <a:ext cx="1098029" cy="509574"/>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dirty="0">
                <a:latin typeface="Bahnschrift Light" panose="020B0502040204020203" pitchFamily="34" charset="0"/>
              </a:rPr>
              <a:t>Large Scale Video Datasets</a:t>
            </a:r>
          </a:p>
        </p:txBody>
      </p:sp>
      <p:sp>
        <p:nvSpPr>
          <p:cNvPr id="13" name="Oval 12">
            <a:extLst>
              <a:ext uri="{FF2B5EF4-FFF2-40B4-BE49-F238E27FC236}">
                <a16:creationId xmlns:a16="http://schemas.microsoft.com/office/drawing/2014/main" id="{B313F368-91CE-82A8-7482-FC516630B20C}"/>
              </a:ext>
            </a:extLst>
          </p:cNvPr>
          <p:cNvSpPr/>
          <p:nvPr/>
        </p:nvSpPr>
        <p:spPr>
          <a:xfrm>
            <a:off x="5040693" y="2291544"/>
            <a:ext cx="896397" cy="41897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latin typeface="Bahnschrift Light" panose="020B0502040204020203" pitchFamily="34" charset="0"/>
              </a:rPr>
              <a:t>Output</a:t>
            </a:r>
          </a:p>
        </p:txBody>
      </p:sp>
      <p:grpSp>
        <p:nvGrpSpPr>
          <p:cNvPr id="15" name="Group 14">
            <a:extLst>
              <a:ext uri="{FF2B5EF4-FFF2-40B4-BE49-F238E27FC236}">
                <a16:creationId xmlns:a16="http://schemas.microsoft.com/office/drawing/2014/main" id="{44BF8054-BA55-D2D6-32A6-D6DFD731C6C5}"/>
              </a:ext>
            </a:extLst>
          </p:cNvPr>
          <p:cNvGrpSpPr/>
          <p:nvPr/>
        </p:nvGrpSpPr>
        <p:grpSpPr>
          <a:xfrm>
            <a:off x="2265180" y="2008482"/>
            <a:ext cx="2401029" cy="982370"/>
            <a:chOff x="2161242" y="2467915"/>
            <a:chExt cx="2401029" cy="982370"/>
          </a:xfrm>
        </p:grpSpPr>
        <p:grpSp>
          <p:nvGrpSpPr>
            <p:cNvPr id="19" name="Group 18">
              <a:extLst>
                <a:ext uri="{FF2B5EF4-FFF2-40B4-BE49-F238E27FC236}">
                  <a16:creationId xmlns:a16="http://schemas.microsoft.com/office/drawing/2014/main" id="{DFFD1398-31D7-56E7-5E96-C056CE48C6A5}"/>
                </a:ext>
              </a:extLst>
            </p:cNvPr>
            <p:cNvGrpSpPr/>
            <p:nvPr/>
          </p:nvGrpSpPr>
          <p:grpSpPr>
            <a:xfrm>
              <a:off x="2161242" y="2467915"/>
              <a:ext cx="2401029" cy="982370"/>
              <a:chOff x="5699384" y="1648732"/>
              <a:chExt cx="2401029" cy="982370"/>
            </a:xfrm>
          </p:grpSpPr>
          <p:sp>
            <p:nvSpPr>
              <p:cNvPr id="24" name="Rectangle: Diagonal Corners Rounded 23">
                <a:extLst>
                  <a:ext uri="{FF2B5EF4-FFF2-40B4-BE49-F238E27FC236}">
                    <a16:creationId xmlns:a16="http://schemas.microsoft.com/office/drawing/2014/main" id="{B10307DB-032E-CC42-9D61-98CCB3AF2945}"/>
                  </a:ext>
                </a:extLst>
              </p:cNvPr>
              <p:cNvSpPr/>
              <p:nvPr/>
            </p:nvSpPr>
            <p:spPr>
              <a:xfrm>
                <a:off x="5699384" y="1648732"/>
                <a:ext cx="2401029" cy="982370"/>
              </a:xfrm>
              <a:prstGeom prst="round2Diag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baseline="30000">
                  <a:latin typeface="Bahnschrift" panose="020B0502040204020203" pitchFamily="34" charset="0"/>
                </a:endParaRPr>
              </a:p>
            </p:txBody>
          </p:sp>
          <p:sp>
            <p:nvSpPr>
              <p:cNvPr id="30" name="Freeform: Shape 29">
                <a:extLst>
                  <a:ext uri="{FF2B5EF4-FFF2-40B4-BE49-F238E27FC236}">
                    <a16:creationId xmlns:a16="http://schemas.microsoft.com/office/drawing/2014/main" id="{0D0B67CB-40B3-4148-44F1-0EAAB0DFC023}"/>
                  </a:ext>
                </a:extLst>
              </p:cNvPr>
              <p:cNvSpPr/>
              <p:nvPr/>
            </p:nvSpPr>
            <p:spPr>
              <a:xfrm>
                <a:off x="6990849" y="1796481"/>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bg1">
                  <a:lumMod val="95000"/>
                </a:schemeClr>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4" name="Freeform: Shape 33">
                <a:extLst>
                  <a:ext uri="{FF2B5EF4-FFF2-40B4-BE49-F238E27FC236}">
                    <a16:creationId xmlns:a16="http://schemas.microsoft.com/office/drawing/2014/main" id="{4A181094-B701-8024-EC16-903D9B074A96}"/>
                  </a:ext>
                </a:extLst>
              </p:cNvPr>
              <p:cNvSpPr/>
              <p:nvPr/>
            </p:nvSpPr>
            <p:spPr>
              <a:xfrm>
                <a:off x="6631843" y="1803090"/>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bg1">
                  <a:lumMod val="95000"/>
                </a:schemeClr>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6" name="Freeform: Shape 45">
                <a:extLst>
                  <a:ext uri="{FF2B5EF4-FFF2-40B4-BE49-F238E27FC236}">
                    <a16:creationId xmlns:a16="http://schemas.microsoft.com/office/drawing/2014/main" id="{C1250DBC-F590-B765-589E-A3D693AE08E6}"/>
                  </a:ext>
                </a:extLst>
              </p:cNvPr>
              <p:cNvSpPr/>
              <p:nvPr/>
            </p:nvSpPr>
            <p:spPr>
              <a:xfrm>
                <a:off x="6240514" y="1790618"/>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bg1">
                  <a:lumMod val="95000"/>
                </a:schemeClr>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7" name="Freeform: Shape 46">
                <a:extLst>
                  <a:ext uri="{FF2B5EF4-FFF2-40B4-BE49-F238E27FC236}">
                    <a16:creationId xmlns:a16="http://schemas.microsoft.com/office/drawing/2014/main" id="{2B77E28E-01D9-B0A2-FC60-6024F739BB40}"/>
                  </a:ext>
                </a:extLst>
              </p:cNvPr>
              <p:cNvSpPr/>
              <p:nvPr/>
            </p:nvSpPr>
            <p:spPr>
              <a:xfrm>
                <a:off x="5881508" y="1808939"/>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bg1">
                  <a:lumMod val="95000"/>
                </a:schemeClr>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8" name="Oval 47">
                <a:extLst>
                  <a:ext uri="{FF2B5EF4-FFF2-40B4-BE49-F238E27FC236}">
                    <a16:creationId xmlns:a16="http://schemas.microsoft.com/office/drawing/2014/main" id="{F92B42ED-9420-CC18-3219-196FC5C0D701}"/>
                  </a:ext>
                </a:extLst>
              </p:cNvPr>
              <p:cNvSpPr/>
              <p:nvPr/>
            </p:nvSpPr>
            <p:spPr>
              <a:xfrm>
                <a:off x="5986901" y="196857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Oval 48">
                <a:extLst>
                  <a:ext uri="{FF2B5EF4-FFF2-40B4-BE49-F238E27FC236}">
                    <a16:creationId xmlns:a16="http://schemas.microsoft.com/office/drawing/2014/main" id="{917D3B2F-8A6F-05F3-1C72-4C77B6470907}"/>
                  </a:ext>
                </a:extLst>
              </p:cNvPr>
              <p:cNvSpPr/>
              <p:nvPr/>
            </p:nvSpPr>
            <p:spPr>
              <a:xfrm>
                <a:off x="6296690" y="204822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Oval 49">
                <a:extLst>
                  <a:ext uri="{FF2B5EF4-FFF2-40B4-BE49-F238E27FC236}">
                    <a16:creationId xmlns:a16="http://schemas.microsoft.com/office/drawing/2014/main" id="{27E961AA-D365-8277-28FE-A50B2FDED245}"/>
                  </a:ext>
                </a:extLst>
              </p:cNvPr>
              <p:cNvSpPr/>
              <p:nvPr/>
            </p:nvSpPr>
            <p:spPr>
              <a:xfrm>
                <a:off x="6122084" y="2266509"/>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Oval 50">
                <a:extLst>
                  <a:ext uri="{FF2B5EF4-FFF2-40B4-BE49-F238E27FC236}">
                    <a16:creationId xmlns:a16="http://schemas.microsoft.com/office/drawing/2014/main" id="{42914ADD-DF20-0ACD-D96A-C2FFAFC26ED6}"/>
                  </a:ext>
                </a:extLst>
              </p:cNvPr>
              <p:cNvSpPr/>
              <p:nvPr/>
            </p:nvSpPr>
            <p:spPr>
              <a:xfrm>
                <a:off x="6605979" y="1947624"/>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Oval 51">
                <a:extLst>
                  <a:ext uri="{FF2B5EF4-FFF2-40B4-BE49-F238E27FC236}">
                    <a16:creationId xmlns:a16="http://schemas.microsoft.com/office/drawing/2014/main" id="{8DE648F1-CC56-E2E2-0F0E-D70307EF811F}"/>
                  </a:ext>
                </a:extLst>
              </p:cNvPr>
              <p:cNvSpPr/>
              <p:nvPr/>
            </p:nvSpPr>
            <p:spPr>
              <a:xfrm>
                <a:off x="6502114" y="224556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Oval 52">
                <a:extLst>
                  <a:ext uri="{FF2B5EF4-FFF2-40B4-BE49-F238E27FC236}">
                    <a16:creationId xmlns:a16="http://schemas.microsoft.com/office/drawing/2014/main" id="{062315A8-0F14-4259-CCDD-C6A92F03D100}"/>
                  </a:ext>
                </a:extLst>
              </p:cNvPr>
              <p:cNvSpPr/>
              <p:nvPr/>
            </p:nvSpPr>
            <p:spPr>
              <a:xfrm>
                <a:off x="6733935" y="211903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 name="Oval 53">
                <a:extLst>
                  <a:ext uri="{FF2B5EF4-FFF2-40B4-BE49-F238E27FC236}">
                    <a16:creationId xmlns:a16="http://schemas.microsoft.com/office/drawing/2014/main" id="{D2E75738-92CC-CEDC-01A0-DFC65354B2A8}"/>
                  </a:ext>
                </a:extLst>
              </p:cNvPr>
              <p:cNvSpPr/>
              <p:nvPr/>
            </p:nvSpPr>
            <p:spPr>
              <a:xfrm>
                <a:off x="7042179" y="2301440"/>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 name="Oval 54">
                <a:extLst>
                  <a:ext uri="{FF2B5EF4-FFF2-40B4-BE49-F238E27FC236}">
                    <a16:creationId xmlns:a16="http://schemas.microsoft.com/office/drawing/2014/main" id="{D5F38891-325C-B53A-D40E-1CEFCB94D708}"/>
                  </a:ext>
                </a:extLst>
              </p:cNvPr>
              <p:cNvSpPr/>
              <p:nvPr/>
            </p:nvSpPr>
            <p:spPr>
              <a:xfrm>
                <a:off x="7096527" y="212951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 name="Oval 55">
                <a:extLst>
                  <a:ext uri="{FF2B5EF4-FFF2-40B4-BE49-F238E27FC236}">
                    <a16:creationId xmlns:a16="http://schemas.microsoft.com/office/drawing/2014/main" id="{AEAB9C92-BE12-4D58-580D-17F57EC6881E}"/>
                  </a:ext>
                </a:extLst>
              </p:cNvPr>
              <p:cNvSpPr/>
              <p:nvPr/>
            </p:nvSpPr>
            <p:spPr>
              <a:xfrm>
                <a:off x="6857403" y="2276983"/>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Oval 56">
                <a:extLst>
                  <a:ext uri="{FF2B5EF4-FFF2-40B4-BE49-F238E27FC236}">
                    <a16:creationId xmlns:a16="http://schemas.microsoft.com/office/drawing/2014/main" id="{11B29EC1-0E37-80B3-9270-E7089ED8A3B0}"/>
                  </a:ext>
                </a:extLst>
              </p:cNvPr>
              <p:cNvSpPr/>
              <p:nvPr/>
            </p:nvSpPr>
            <p:spPr>
              <a:xfrm>
                <a:off x="6961829" y="1937150"/>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 name="Oval 57">
                <a:extLst>
                  <a:ext uri="{FF2B5EF4-FFF2-40B4-BE49-F238E27FC236}">
                    <a16:creationId xmlns:a16="http://schemas.microsoft.com/office/drawing/2014/main" id="{220A662E-FFAD-5A6A-2CF7-2169CDD29448}"/>
                  </a:ext>
                </a:extLst>
              </p:cNvPr>
              <p:cNvSpPr/>
              <p:nvPr/>
            </p:nvSpPr>
            <p:spPr>
              <a:xfrm>
                <a:off x="6919743" y="2095789"/>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Oval 58">
                <a:extLst>
                  <a:ext uri="{FF2B5EF4-FFF2-40B4-BE49-F238E27FC236}">
                    <a16:creationId xmlns:a16="http://schemas.microsoft.com/office/drawing/2014/main" id="{23BA6EC6-14D4-A941-105E-ED891E665339}"/>
                  </a:ext>
                </a:extLst>
              </p:cNvPr>
              <p:cNvSpPr/>
              <p:nvPr/>
            </p:nvSpPr>
            <p:spPr>
              <a:xfrm>
                <a:off x="7111176" y="1947623"/>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 name="Oval 59">
                <a:extLst>
                  <a:ext uri="{FF2B5EF4-FFF2-40B4-BE49-F238E27FC236}">
                    <a16:creationId xmlns:a16="http://schemas.microsoft.com/office/drawing/2014/main" id="{64B8BD84-0DAF-8DC4-0BD0-B2B50551E22C}"/>
                  </a:ext>
                </a:extLst>
              </p:cNvPr>
              <p:cNvSpPr/>
              <p:nvPr/>
            </p:nvSpPr>
            <p:spPr>
              <a:xfrm>
                <a:off x="7420922" y="2318617"/>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1" name="Oval 60">
                <a:extLst>
                  <a:ext uri="{FF2B5EF4-FFF2-40B4-BE49-F238E27FC236}">
                    <a16:creationId xmlns:a16="http://schemas.microsoft.com/office/drawing/2014/main" id="{BAE0AEEB-F8DB-F0A9-F20F-BC01F6389CEE}"/>
                  </a:ext>
                </a:extLst>
              </p:cNvPr>
              <p:cNvSpPr/>
              <p:nvPr/>
            </p:nvSpPr>
            <p:spPr>
              <a:xfrm>
                <a:off x="7475270" y="2146690"/>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2" name="Oval 61">
                <a:extLst>
                  <a:ext uri="{FF2B5EF4-FFF2-40B4-BE49-F238E27FC236}">
                    <a16:creationId xmlns:a16="http://schemas.microsoft.com/office/drawing/2014/main" id="{4073342A-676B-73B3-DA69-948212B6B7D0}"/>
                  </a:ext>
                </a:extLst>
              </p:cNvPr>
              <p:cNvSpPr/>
              <p:nvPr/>
            </p:nvSpPr>
            <p:spPr>
              <a:xfrm>
                <a:off x="7236145" y="229416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3" name="Oval 62">
                <a:extLst>
                  <a:ext uri="{FF2B5EF4-FFF2-40B4-BE49-F238E27FC236}">
                    <a16:creationId xmlns:a16="http://schemas.microsoft.com/office/drawing/2014/main" id="{1A6CCF69-9D3C-8E98-043A-8FA41B38786B}"/>
                  </a:ext>
                </a:extLst>
              </p:cNvPr>
              <p:cNvSpPr/>
              <p:nvPr/>
            </p:nvSpPr>
            <p:spPr>
              <a:xfrm>
                <a:off x="7340572" y="1954327"/>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2" name="Oval 511">
                <a:extLst>
                  <a:ext uri="{FF2B5EF4-FFF2-40B4-BE49-F238E27FC236}">
                    <a16:creationId xmlns:a16="http://schemas.microsoft.com/office/drawing/2014/main" id="{C25C9D7B-DF9A-61BB-EED5-4ABC078B80C0}"/>
                  </a:ext>
                </a:extLst>
              </p:cNvPr>
              <p:cNvSpPr/>
              <p:nvPr/>
            </p:nvSpPr>
            <p:spPr>
              <a:xfrm>
                <a:off x="7298486" y="211296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3" name="Oval 512">
                <a:extLst>
                  <a:ext uri="{FF2B5EF4-FFF2-40B4-BE49-F238E27FC236}">
                    <a16:creationId xmlns:a16="http://schemas.microsoft.com/office/drawing/2014/main" id="{2E0DFD4E-4FBB-E360-86CE-29C4C3270471}"/>
                  </a:ext>
                </a:extLst>
              </p:cNvPr>
              <p:cNvSpPr/>
              <p:nvPr/>
            </p:nvSpPr>
            <p:spPr>
              <a:xfrm>
                <a:off x="7489920" y="196480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4" name="Oval 513">
                <a:extLst>
                  <a:ext uri="{FF2B5EF4-FFF2-40B4-BE49-F238E27FC236}">
                    <a16:creationId xmlns:a16="http://schemas.microsoft.com/office/drawing/2014/main" id="{2B08BCD8-D3E4-C34C-EEC3-F0FE403433B0}"/>
                  </a:ext>
                </a:extLst>
              </p:cNvPr>
              <p:cNvSpPr/>
              <p:nvPr/>
            </p:nvSpPr>
            <p:spPr>
              <a:xfrm>
                <a:off x="7349327" y="2231613"/>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5" name="Oval 514">
                <a:extLst>
                  <a:ext uri="{FF2B5EF4-FFF2-40B4-BE49-F238E27FC236}">
                    <a16:creationId xmlns:a16="http://schemas.microsoft.com/office/drawing/2014/main" id="{E315D85D-0544-232B-CE55-28ADC3B16E85}"/>
                  </a:ext>
                </a:extLst>
              </p:cNvPr>
              <p:cNvSpPr/>
              <p:nvPr/>
            </p:nvSpPr>
            <p:spPr>
              <a:xfrm>
                <a:off x="7250839" y="190247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6" name="Oval 515">
                <a:extLst>
                  <a:ext uri="{FF2B5EF4-FFF2-40B4-BE49-F238E27FC236}">
                    <a16:creationId xmlns:a16="http://schemas.microsoft.com/office/drawing/2014/main" id="{53E2EB3D-B8B6-541B-CF03-65FCC5D0E00E}"/>
                  </a:ext>
                </a:extLst>
              </p:cNvPr>
              <p:cNvSpPr/>
              <p:nvPr/>
            </p:nvSpPr>
            <p:spPr>
              <a:xfrm>
                <a:off x="7348034" y="230116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7" name="Oval 516">
                <a:extLst>
                  <a:ext uri="{FF2B5EF4-FFF2-40B4-BE49-F238E27FC236}">
                    <a16:creationId xmlns:a16="http://schemas.microsoft.com/office/drawing/2014/main" id="{829CCE7F-3319-C519-2189-137871090414}"/>
                  </a:ext>
                </a:extLst>
              </p:cNvPr>
              <p:cNvSpPr/>
              <p:nvPr/>
            </p:nvSpPr>
            <p:spPr>
              <a:xfrm>
                <a:off x="7414931" y="2060986"/>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0" name="Freeform: Shape 19">
              <a:extLst>
                <a:ext uri="{FF2B5EF4-FFF2-40B4-BE49-F238E27FC236}">
                  <a16:creationId xmlns:a16="http://schemas.microsoft.com/office/drawing/2014/main" id="{5CE1989D-AD28-C380-37C4-4DFACABCA5DC}"/>
                </a:ext>
              </a:extLst>
            </p:cNvPr>
            <p:cNvSpPr/>
            <p:nvPr/>
          </p:nvSpPr>
          <p:spPr>
            <a:xfrm>
              <a:off x="4070367" y="2772792"/>
              <a:ext cx="367203" cy="420557"/>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bg1">
                <a:lumMod val="95000"/>
              </a:schemeClr>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Oval 20">
              <a:extLst>
                <a:ext uri="{FF2B5EF4-FFF2-40B4-BE49-F238E27FC236}">
                  <a16:creationId xmlns:a16="http://schemas.microsoft.com/office/drawing/2014/main" id="{6AE54ED2-F856-E657-8673-B1C1DFE96654}"/>
                </a:ext>
              </a:extLst>
            </p:cNvPr>
            <p:cNvSpPr/>
            <p:nvPr/>
          </p:nvSpPr>
          <p:spPr>
            <a:xfrm>
              <a:off x="4234428" y="292274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Oval 21">
              <a:extLst>
                <a:ext uri="{FF2B5EF4-FFF2-40B4-BE49-F238E27FC236}">
                  <a16:creationId xmlns:a16="http://schemas.microsoft.com/office/drawing/2014/main" id="{AF1FF544-64F2-2824-4AF2-B1D1AAAB3344}"/>
                </a:ext>
              </a:extLst>
            </p:cNvPr>
            <p:cNvSpPr/>
            <p:nvPr/>
          </p:nvSpPr>
          <p:spPr>
            <a:xfrm>
              <a:off x="4231404" y="2989057"/>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Oval 22">
              <a:extLst>
                <a:ext uri="{FF2B5EF4-FFF2-40B4-BE49-F238E27FC236}">
                  <a16:creationId xmlns:a16="http://schemas.microsoft.com/office/drawing/2014/main" id="{DBA99BBD-DF81-E676-6541-75F87A69930A}"/>
                </a:ext>
              </a:extLst>
            </p:cNvPr>
            <p:cNvSpPr/>
            <p:nvPr/>
          </p:nvSpPr>
          <p:spPr>
            <a:xfrm>
              <a:off x="4232998" y="306796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18" name="Right Brace 517">
            <a:extLst>
              <a:ext uri="{FF2B5EF4-FFF2-40B4-BE49-F238E27FC236}">
                <a16:creationId xmlns:a16="http://schemas.microsoft.com/office/drawing/2014/main" id="{4D288D7D-7BE6-E074-E3A6-57495132CE18}"/>
              </a:ext>
            </a:extLst>
          </p:cNvPr>
          <p:cNvSpPr/>
          <p:nvPr/>
        </p:nvSpPr>
        <p:spPr>
          <a:xfrm rot="5400000">
            <a:off x="3147853" y="2332082"/>
            <a:ext cx="183914" cy="166055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519" name="TextBox 518">
            <a:extLst>
              <a:ext uri="{FF2B5EF4-FFF2-40B4-BE49-F238E27FC236}">
                <a16:creationId xmlns:a16="http://schemas.microsoft.com/office/drawing/2014/main" id="{C30E7865-3F44-A477-D8B2-B19F380AE628}"/>
              </a:ext>
            </a:extLst>
          </p:cNvPr>
          <p:cNvSpPr txBox="1"/>
          <p:nvPr/>
        </p:nvSpPr>
        <p:spPr>
          <a:xfrm>
            <a:off x="2564684" y="3216802"/>
            <a:ext cx="1460954" cy="246221"/>
          </a:xfrm>
          <a:prstGeom prst="rect">
            <a:avLst/>
          </a:prstGeom>
          <a:noFill/>
        </p:spPr>
        <p:txBody>
          <a:bodyPr wrap="square" rtlCol="0">
            <a:spAutoFit/>
          </a:bodyPr>
          <a:lstStyle/>
          <a:p>
            <a:r>
              <a:rPr lang="en-IN" sz="1000" dirty="0"/>
              <a:t>Context Aware Features</a:t>
            </a:r>
          </a:p>
        </p:txBody>
      </p:sp>
      <p:sp>
        <p:nvSpPr>
          <p:cNvPr id="520" name="TextBox 519">
            <a:extLst>
              <a:ext uri="{FF2B5EF4-FFF2-40B4-BE49-F238E27FC236}">
                <a16:creationId xmlns:a16="http://schemas.microsoft.com/office/drawing/2014/main" id="{710F7B0C-01F8-248F-21CF-6F9BF7CA2D6D}"/>
              </a:ext>
            </a:extLst>
          </p:cNvPr>
          <p:cNvSpPr txBox="1"/>
          <p:nvPr/>
        </p:nvSpPr>
        <p:spPr>
          <a:xfrm>
            <a:off x="3333793" y="3677809"/>
            <a:ext cx="2161118" cy="246221"/>
          </a:xfrm>
          <a:prstGeom prst="rect">
            <a:avLst/>
          </a:prstGeom>
          <a:noFill/>
        </p:spPr>
        <p:txBody>
          <a:bodyPr wrap="square" rtlCol="0">
            <a:spAutoFit/>
          </a:bodyPr>
          <a:lstStyle/>
          <a:p>
            <a:pPr algn="ctr"/>
            <a:r>
              <a:rPr lang="en-IN" sz="1000" dirty="0"/>
              <a:t>Classification Head</a:t>
            </a:r>
          </a:p>
        </p:txBody>
      </p:sp>
      <p:cxnSp>
        <p:nvCxnSpPr>
          <p:cNvPr id="521" name="Straight Arrow Connector 520">
            <a:extLst>
              <a:ext uri="{FF2B5EF4-FFF2-40B4-BE49-F238E27FC236}">
                <a16:creationId xmlns:a16="http://schemas.microsoft.com/office/drawing/2014/main" id="{44D14010-8105-D86E-A383-1FEA5CBFD6C4}"/>
              </a:ext>
            </a:extLst>
          </p:cNvPr>
          <p:cNvCxnSpPr>
            <a:cxnSpLocks/>
          </p:cNvCxnSpPr>
          <p:nvPr/>
        </p:nvCxnSpPr>
        <p:spPr>
          <a:xfrm>
            <a:off x="5486525" y="2660911"/>
            <a:ext cx="2365" cy="1448126"/>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22" name="Oval 521">
            <a:extLst>
              <a:ext uri="{FF2B5EF4-FFF2-40B4-BE49-F238E27FC236}">
                <a16:creationId xmlns:a16="http://schemas.microsoft.com/office/drawing/2014/main" id="{1D53F87C-2C06-F30B-C810-C6CD90DC65F5}"/>
              </a:ext>
            </a:extLst>
          </p:cNvPr>
          <p:cNvSpPr/>
          <p:nvPr/>
        </p:nvSpPr>
        <p:spPr>
          <a:xfrm>
            <a:off x="4335342" y="2401283"/>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3" name="Rectangle: Rounded Corners 522">
            <a:extLst>
              <a:ext uri="{FF2B5EF4-FFF2-40B4-BE49-F238E27FC236}">
                <a16:creationId xmlns:a16="http://schemas.microsoft.com/office/drawing/2014/main" id="{30B2D4D0-44AD-1D4E-BDC8-67C5517E309C}"/>
              </a:ext>
            </a:extLst>
          </p:cNvPr>
          <p:cNvSpPr/>
          <p:nvPr/>
        </p:nvSpPr>
        <p:spPr>
          <a:xfrm>
            <a:off x="4159942" y="2296323"/>
            <a:ext cx="395928" cy="450390"/>
          </a:xfrm>
          <a:prstGeom prst="round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solidFill>
                  <a:schemeClr val="tx1"/>
                </a:solidFill>
              </a:rPr>
              <a:t>Reg</a:t>
            </a:r>
          </a:p>
        </p:txBody>
      </p:sp>
      <p:cxnSp>
        <p:nvCxnSpPr>
          <p:cNvPr id="524" name="Straight Arrow Connector 523">
            <a:extLst>
              <a:ext uri="{FF2B5EF4-FFF2-40B4-BE49-F238E27FC236}">
                <a16:creationId xmlns:a16="http://schemas.microsoft.com/office/drawing/2014/main" id="{3562BDDF-4EC4-C506-1371-118CD04148A8}"/>
              </a:ext>
            </a:extLst>
          </p:cNvPr>
          <p:cNvCxnSpPr>
            <a:cxnSpLocks/>
          </p:cNvCxnSpPr>
          <p:nvPr/>
        </p:nvCxnSpPr>
        <p:spPr>
          <a:xfrm>
            <a:off x="4416967" y="2660911"/>
            <a:ext cx="7621" cy="1009535"/>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25" name="TextBox 524">
            <a:extLst>
              <a:ext uri="{FF2B5EF4-FFF2-40B4-BE49-F238E27FC236}">
                <a16:creationId xmlns:a16="http://schemas.microsoft.com/office/drawing/2014/main" id="{6B84FBFC-A5BD-46EE-20B9-E17E3543549C}"/>
              </a:ext>
            </a:extLst>
          </p:cNvPr>
          <p:cNvSpPr txBox="1"/>
          <p:nvPr/>
        </p:nvSpPr>
        <p:spPr>
          <a:xfrm>
            <a:off x="3885439" y="3888294"/>
            <a:ext cx="1041888" cy="246221"/>
          </a:xfrm>
          <a:prstGeom prst="rect">
            <a:avLst/>
          </a:prstGeom>
          <a:noFill/>
        </p:spPr>
        <p:txBody>
          <a:bodyPr wrap="square" rtlCol="0">
            <a:spAutoFit/>
          </a:bodyPr>
          <a:lstStyle/>
          <a:p>
            <a:endParaRPr lang="en-IN" sz="1000" dirty="0"/>
          </a:p>
        </p:txBody>
      </p:sp>
      <p:sp>
        <p:nvSpPr>
          <p:cNvPr id="526" name="Rectangle 525">
            <a:extLst>
              <a:ext uri="{FF2B5EF4-FFF2-40B4-BE49-F238E27FC236}">
                <a16:creationId xmlns:a16="http://schemas.microsoft.com/office/drawing/2014/main" id="{F28FBE09-CF79-D9B8-212C-2E087F84ACC3}"/>
              </a:ext>
            </a:extLst>
          </p:cNvPr>
          <p:cNvSpPr/>
          <p:nvPr/>
        </p:nvSpPr>
        <p:spPr>
          <a:xfrm>
            <a:off x="3932887" y="3708195"/>
            <a:ext cx="1212848" cy="284443"/>
          </a:xfrm>
          <a:prstGeom prst="rect">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dirty="0">
                <a:solidFill>
                  <a:srgbClr val="FF0000"/>
                </a:solidFill>
              </a:rPr>
              <a:t>Regression Layer</a:t>
            </a:r>
          </a:p>
        </p:txBody>
      </p:sp>
      <p:sp>
        <p:nvSpPr>
          <p:cNvPr id="527" name="TextBox 526">
            <a:extLst>
              <a:ext uri="{FF2B5EF4-FFF2-40B4-BE49-F238E27FC236}">
                <a16:creationId xmlns:a16="http://schemas.microsoft.com/office/drawing/2014/main" id="{50069706-A5C3-B92E-6AF1-CBC931C22A0C}"/>
              </a:ext>
            </a:extLst>
          </p:cNvPr>
          <p:cNvSpPr txBox="1"/>
          <p:nvPr/>
        </p:nvSpPr>
        <p:spPr>
          <a:xfrm>
            <a:off x="3006099" y="1772408"/>
            <a:ext cx="1760330" cy="215444"/>
          </a:xfrm>
          <a:prstGeom prst="rect">
            <a:avLst/>
          </a:prstGeom>
          <a:noFill/>
        </p:spPr>
        <p:txBody>
          <a:bodyPr wrap="square" rtlCol="0">
            <a:spAutoFit/>
          </a:bodyPr>
          <a:lstStyle/>
          <a:p>
            <a:r>
              <a:rPr lang="en-IN" sz="800" dirty="0">
                <a:latin typeface="Bahnschrift Light" panose="020B0502040204020203" pitchFamily="34" charset="0"/>
              </a:rPr>
              <a:t>Pre-Trained Model</a:t>
            </a:r>
          </a:p>
        </p:txBody>
      </p:sp>
      <p:grpSp>
        <p:nvGrpSpPr>
          <p:cNvPr id="528" name="Group 527">
            <a:extLst>
              <a:ext uri="{FF2B5EF4-FFF2-40B4-BE49-F238E27FC236}">
                <a16:creationId xmlns:a16="http://schemas.microsoft.com/office/drawing/2014/main" id="{5DB50520-56C2-6A0C-BE79-EB459266EE8C}"/>
              </a:ext>
            </a:extLst>
          </p:cNvPr>
          <p:cNvGrpSpPr/>
          <p:nvPr/>
        </p:nvGrpSpPr>
        <p:grpSpPr>
          <a:xfrm>
            <a:off x="835042" y="3245639"/>
            <a:ext cx="5096684" cy="982370"/>
            <a:chOff x="516924" y="3142231"/>
            <a:chExt cx="5096684" cy="982370"/>
          </a:xfrm>
        </p:grpSpPr>
        <p:cxnSp>
          <p:nvCxnSpPr>
            <p:cNvPr id="529" name="Straight Arrow Connector 528">
              <a:extLst>
                <a:ext uri="{FF2B5EF4-FFF2-40B4-BE49-F238E27FC236}">
                  <a16:creationId xmlns:a16="http://schemas.microsoft.com/office/drawing/2014/main" id="{98B0374D-2E10-ABA7-CE27-CF5644139FE2}"/>
                </a:ext>
              </a:extLst>
            </p:cNvPr>
            <p:cNvCxnSpPr>
              <a:cxnSpLocks/>
              <a:stCxn id="531" idx="3"/>
              <a:endCxn id="539" idx="2"/>
            </p:cNvCxnSpPr>
            <p:nvPr/>
          </p:nvCxnSpPr>
          <p:spPr>
            <a:xfrm>
              <a:off x="1614953" y="3633416"/>
              <a:ext cx="3267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0" name="Straight Arrow Connector 529">
              <a:extLst>
                <a:ext uri="{FF2B5EF4-FFF2-40B4-BE49-F238E27FC236}">
                  <a16:creationId xmlns:a16="http://schemas.microsoft.com/office/drawing/2014/main" id="{452C202A-3416-A125-4844-81290B2D8C80}"/>
                </a:ext>
              </a:extLst>
            </p:cNvPr>
            <p:cNvCxnSpPr>
              <a:cxnSpLocks/>
              <a:stCxn id="539" idx="0"/>
              <a:endCxn id="532" idx="2"/>
            </p:cNvCxnSpPr>
            <p:nvPr/>
          </p:nvCxnSpPr>
          <p:spPr>
            <a:xfrm>
              <a:off x="4342727" y="3633416"/>
              <a:ext cx="374484" cy="13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1" name="Rectangle: Rounded Corners 530">
              <a:extLst>
                <a:ext uri="{FF2B5EF4-FFF2-40B4-BE49-F238E27FC236}">
                  <a16:creationId xmlns:a16="http://schemas.microsoft.com/office/drawing/2014/main" id="{492D29FB-D784-4FC4-A241-23B2EEF62303}"/>
                </a:ext>
              </a:extLst>
            </p:cNvPr>
            <p:cNvSpPr/>
            <p:nvPr/>
          </p:nvSpPr>
          <p:spPr>
            <a:xfrm>
              <a:off x="516924" y="3378629"/>
              <a:ext cx="1098029" cy="509574"/>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dirty="0">
                  <a:latin typeface="Bahnschrift Light" panose="020B0502040204020203" pitchFamily="34" charset="0"/>
                </a:rPr>
                <a:t>DEAP Dataset</a:t>
              </a:r>
            </a:p>
          </p:txBody>
        </p:sp>
        <p:sp>
          <p:nvSpPr>
            <p:cNvPr id="532" name="Oval 531">
              <a:extLst>
                <a:ext uri="{FF2B5EF4-FFF2-40B4-BE49-F238E27FC236}">
                  <a16:creationId xmlns:a16="http://schemas.microsoft.com/office/drawing/2014/main" id="{7D7F2B6A-2573-0F90-29EA-D5A98D6E2FAC}"/>
                </a:ext>
              </a:extLst>
            </p:cNvPr>
            <p:cNvSpPr/>
            <p:nvPr/>
          </p:nvSpPr>
          <p:spPr>
            <a:xfrm>
              <a:off x="4717211" y="3425293"/>
              <a:ext cx="896397" cy="41897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latin typeface="Bahnschrift Light" panose="020B0502040204020203" pitchFamily="34" charset="0"/>
                </a:rPr>
                <a:t>Output</a:t>
              </a:r>
            </a:p>
          </p:txBody>
        </p:sp>
        <p:grpSp>
          <p:nvGrpSpPr>
            <p:cNvPr id="533" name="Group 532">
              <a:extLst>
                <a:ext uri="{FF2B5EF4-FFF2-40B4-BE49-F238E27FC236}">
                  <a16:creationId xmlns:a16="http://schemas.microsoft.com/office/drawing/2014/main" id="{560F5D8C-C2A7-E874-BD2B-953F67AF440C}"/>
                </a:ext>
              </a:extLst>
            </p:cNvPr>
            <p:cNvGrpSpPr/>
            <p:nvPr/>
          </p:nvGrpSpPr>
          <p:grpSpPr>
            <a:xfrm>
              <a:off x="1941698" y="3142231"/>
              <a:ext cx="2401029" cy="982370"/>
              <a:chOff x="2161242" y="2467915"/>
              <a:chExt cx="2401029" cy="982370"/>
            </a:xfrm>
          </p:grpSpPr>
          <p:grpSp>
            <p:nvGrpSpPr>
              <p:cNvPr id="535" name="Group 534">
                <a:extLst>
                  <a:ext uri="{FF2B5EF4-FFF2-40B4-BE49-F238E27FC236}">
                    <a16:creationId xmlns:a16="http://schemas.microsoft.com/office/drawing/2014/main" id="{4C5F4090-9F68-4601-01E1-DF35FA6265C1}"/>
                  </a:ext>
                </a:extLst>
              </p:cNvPr>
              <p:cNvGrpSpPr/>
              <p:nvPr/>
            </p:nvGrpSpPr>
            <p:grpSpPr>
              <a:xfrm>
                <a:off x="2161242" y="2467915"/>
                <a:ext cx="2401029" cy="982370"/>
                <a:chOff x="5699384" y="1648732"/>
                <a:chExt cx="2401029" cy="982370"/>
              </a:xfrm>
            </p:grpSpPr>
            <p:sp>
              <p:nvSpPr>
                <p:cNvPr id="539" name="Rectangle: Diagonal Corners Rounded 538">
                  <a:extLst>
                    <a:ext uri="{FF2B5EF4-FFF2-40B4-BE49-F238E27FC236}">
                      <a16:creationId xmlns:a16="http://schemas.microsoft.com/office/drawing/2014/main" id="{7AB1B234-F83C-8F57-BF61-9163F2E3FD7F}"/>
                    </a:ext>
                  </a:extLst>
                </p:cNvPr>
                <p:cNvSpPr/>
                <p:nvPr/>
              </p:nvSpPr>
              <p:spPr>
                <a:xfrm>
                  <a:off x="5699384" y="1648732"/>
                  <a:ext cx="2401029" cy="982370"/>
                </a:xfrm>
                <a:prstGeom prst="round2Diag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baseline="30000" dirty="0">
                    <a:latin typeface="Bahnschrift" panose="020B0502040204020203" pitchFamily="34" charset="0"/>
                  </a:endParaRPr>
                </a:p>
              </p:txBody>
            </p:sp>
            <p:sp>
              <p:nvSpPr>
                <p:cNvPr id="540" name="Freeform: Shape 539">
                  <a:extLst>
                    <a:ext uri="{FF2B5EF4-FFF2-40B4-BE49-F238E27FC236}">
                      <a16:creationId xmlns:a16="http://schemas.microsoft.com/office/drawing/2014/main" id="{01562B79-74CE-AAA8-2839-244FF0E04EA3}"/>
                    </a:ext>
                  </a:extLst>
                </p:cNvPr>
                <p:cNvSpPr/>
                <p:nvPr/>
              </p:nvSpPr>
              <p:spPr>
                <a:xfrm>
                  <a:off x="6990849" y="1796481"/>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6">
                    <a:lumMod val="40000"/>
                    <a:lumOff val="60000"/>
                  </a:schemeClr>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41" name="Freeform: Shape 540">
                  <a:extLst>
                    <a:ext uri="{FF2B5EF4-FFF2-40B4-BE49-F238E27FC236}">
                      <a16:creationId xmlns:a16="http://schemas.microsoft.com/office/drawing/2014/main" id="{695FD6B1-B8F8-72E0-7111-FF013C19726D}"/>
                    </a:ext>
                  </a:extLst>
                </p:cNvPr>
                <p:cNvSpPr/>
                <p:nvPr/>
              </p:nvSpPr>
              <p:spPr>
                <a:xfrm>
                  <a:off x="6631843" y="1803090"/>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6">
                    <a:lumMod val="40000"/>
                    <a:lumOff val="60000"/>
                  </a:schemeClr>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42" name="Freeform: Shape 541">
                  <a:extLst>
                    <a:ext uri="{FF2B5EF4-FFF2-40B4-BE49-F238E27FC236}">
                      <a16:creationId xmlns:a16="http://schemas.microsoft.com/office/drawing/2014/main" id="{6EF77C2E-12E9-679D-E2AC-A87F0DE4FE84}"/>
                    </a:ext>
                  </a:extLst>
                </p:cNvPr>
                <p:cNvSpPr/>
                <p:nvPr/>
              </p:nvSpPr>
              <p:spPr>
                <a:xfrm>
                  <a:off x="6240514" y="1790618"/>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bg1"/>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43" name="Freeform: Shape 542">
                  <a:extLst>
                    <a:ext uri="{FF2B5EF4-FFF2-40B4-BE49-F238E27FC236}">
                      <a16:creationId xmlns:a16="http://schemas.microsoft.com/office/drawing/2014/main" id="{2846FA24-FBFB-18AA-EB53-ADB934E335CD}"/>
                    </a:ext>
                  </a:extLst>
                </p:cNvPr>
                <p:cNvSpPr/>
                <p:nvPr/>
              </p:nvSpPr>
              <p:spPr>
                <a:xfrm>
                  <a:off x="5881508" y="1808939"/>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bg1">
                    <a:lumMod val="95000"/>
                  </a:schemeClr>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44" name="Oval 543">
                  <a:extLst>
                    <a:ext uri="{FF2B5EF4-FFF2-40B4-BE49-F238E27FC236}">
                      <a16:creationId xmlns:a16="http://schemas.microsoft.com/office/drawing/2014/main" id="{AE80C611-9563-1E94-32AD-B4A431ABB962}"/>
                    </a:ext>
                  </a:extLst>
                </p:cNvPr>
                <p:cNvSpPr/>
                <p:nvPr/>
              </p:nvSpPr>
              <p:spPr>
                <a:xfrm>
                  <a:off x="5986901" y="196857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5" name="Oval 544">
                  <a:extLst>
                    <a:ext uri="{FF2B5EF4-FFF2-40B4-BE49-F238E27FC236}">
                      <a16:creationId xmlns:a16="http://schemas.microsoft.com/office/drawing/2014/main" id="{C0CDD05A-5FAA-D94E-DBD4-17EEADD8A7C7}"/>
                    </a:ext>
                  </a:extLst>
                </p:cNvPr>
                <p:cNvSpPr/>
                <p:nvPr/>
              </p:nvSpPr>
              <p:spPr>
                <a:xfrm>
                  <a:off x="6296690" y="204822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6" name="Oval 545">
                  <a:extLst>
                    <a:ext uri="{FF2B5EF4-FFF2-40B4-BE49-F238E27FC236}">
                      <a16:creationId xmlns:a16="http://schemas.microsoft.com/office/drawing/2014/main" id="{1311E4FA-6FF4-1C91-2F8B-2F4BB77747FF}"/>
                    </a:ext>
                  </a:extLst>
                </p:cNvPr>
                <p:cNvSpPr/>
                <p:nvPr/>
              </p:nvSpPr>
              <p:spPr>
                <a:xfrm>
                  <a:off x="6122084" y="2266509"/>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7" name="Oval 546">
                  <a:extLst>
                    <a:ext uri="{FF2B5EF4-FFF2-40B4-BE49-F238E27FC236}">
                      <a16:creationId xmlns:a16="http://schemas.microsoft.com/office/drawing/2014/main" id="{080AD989-35D3-5938-E876-95C21BFA59FF}"/>
                    </a:ext>
                  </a:extLst>
                </p:cNvPr>
                <p:cNvSpPr/>
                <p:nvPr/>
              </p:nvSpPr>
              <p:spPr>
                <a:xfrm>
                  <a:off x="6605979" y="1947624"/>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8" name="Oval 547">
                  <a:extLst>
                    <a:ext uri="{FF2B5EF4-FFF2-40B4-BE49-F238E27FC236}">
                      <a16:creationId xmlns:a16="http://schemas.microsoft.com/office/drawing/2014/main" id="{13A24DDF-2301-1550-2CA9-88F984CFF627}"/>
                    </a:ext>
                  </a:extLst>
                </p:cNvPr>
                <p:cNvSpPr/>
                <p:nvPr/>
              </p:nvSpPr>
              <p:spPr>
                <a:xfrm>
                  <a:off x="6502114" y="224556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9" name="Oval 548">
                  <a:extLst>
                    <a:ext uri="{FF2B5EF4-FFF2-40B4-BE49-F238E27FC236}">
                      <a16:creationId xmlns:a16="http://schemas.microsoft.com/office/drawing/2014/main" id="{71838532-1256-FCDF-6C9F-82C1EC2EF824}"/>
                    </a:ext>
                  </a:extLst>
                </p:cNvPr>
                <p:cNvSpPr/>
                <p:nvPr/>
              </p:nvSpPr>
              <p:spPr>
                <a:xfrm>
                  <a:off x="6733935" y="211903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0" name="Oval 549">
                  <a:extLst>
                    <a:ext uri="{FF2B5EF4-FFF2-40B4-BE49-F238E27FC236}">
                      <a16:creationId xmlns:a16="http://schemas.microsoft.com/office/drawing/2014/main" id="{34B63CE3-099D-2CA7-E16A-C22DC96722B0}"/>
                    </a:ext>
                  </a:extLst>
                </p:cNvPr>
                <p:cNvSpPr/>
                <p:nvPr/>
              </p:nvSpPr>
              <p:spPr>
                <a:xfrm>
                  <a:off x="7042179" y="2301440"/>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1" name="Oval 550">
                  <a:extLst>
                    <a:ext uri="{FF2B5EF4-FFF2-40B4-BE49-F238E27FC236}">
                      <a16:creationId xmlns:a16="http://schemas.microsoft.com/office/drawing/2014/main" id="{71C710D7-DC59-4C17-5A51-D4CAD8014359}"/>
                    </a:ext>
                  </a:extLst>
                </p:cNvPr>
                <p:cNvSpPr/>
                <p:nvPr/>
              </p:nvSpPr>
              <p:spPr>
                <a:xfrm>
                  <a:off x="7096527" y="212951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2" name="Oval 551">
                  <a:extLst>
                    <a:ext uri="{FF2B5EF4-FFF2-40B4-BE49-F238E27FC236}">
                      <a16:creationId xmlns:a16="http://schemas.microsoft.com/office/drawing/2014/main" id="{A16D774B-96E1-B72D-74D8-F0327E66AB78}"/>
                    </a:ext>
                  </a:extLst>
                </p:cNvPr>
                <p:cNvSpPr/>
                <p:nvPr/>
              </p:nvSpPr>
              <p:spPr>
                <a:xfrm>
                  <a:off x="6857403" y="2276983"/>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3" name="Oval 552">
                  <a:extLst>
                    <a:ext uri="{FF2B5EF4-FFF2-40B4-BE49-F238E27FC236}">
                      <a16:creationId xmlns:a16="http://schemas.microsoft.com/office/drawing/2014/main" id="{FB53D0F8-838C-6D6D-83D2-55AB4BE7B210}"/>
                    </a:ext>
                  </a:extLst>
                </p:cNvPr>
                <p:cNvSpPr/>
                <p:nvPr/>
              </p:nvSpPr>
              <p:spPr>
                <a:xfrm>
                  <a:off x="6961829" y="1937150"/>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4" name="Oval 553">
                  <a:extLst>
                    <a:ext uri="{FF2B5EF4-FFF2-40B4-BE49-F238E27FC236}">
                      <a16:creationId xmlns:a16="http://schemas.microsoft.com/office/drawing/2014/main" id="{EC0A3A31-6D3E-DB48-4499-21147481F35D}"/>
                    </a:ext>
                  </a:extLst>
                </p:cNvPr>
                <p:cNvSpPr/>
                <p:nvPr/>
              </p:nvSpPr>
              <p:spPr>
                <a:xfrm>
                  <a:off x="6919743" y="2095789"/>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5" name="Oval 554">
                  <a:extLst>
                    <a:ext uri="{FF2B5EF4-FFF2-40B4-BE49-F238E27FC236}">
                      <a16:creationId xmlns:a16="http://schemas.microsoft.com/office/drawing/2014/main" id="{1ACAF171-105D-5A60-7C65-82E92E46F82B}"/>
                    </a:ext>
                  </a:extLst>
                </p:cNvPr>
                <p:cNvSpPr/>
                <p:nvPr/>
              </p:nvSpPr>
              <p:spPr>
                <a:xfrm>
                  <a:off x="7111176" y="1947623"/>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6" name="Oval 555">
                  <a:extLst>
                    <a:ext uri="{FF2B5EF4-FFF2-40B4-BE49-F238E27FC236}">
                      <a16:creationId xmlns:a16="http://schemas.microsoft.com/office/drawing/2014/main" id="{ACBF14C5-D6B1-2847-0121-7927518A2CDF}"/>
                    </a:ext>
                  </a:extLst>
                </p:cNvPr>
                <p:cNvSpPr/>
                <p:nvPr/>
              </p:nvSpPr>
              <p:spPr>
                <a:xfrm>
                  <a:off x="7420922" y="2318617"/>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7" name="Oval 556">
                  <a:extLst>
                    <a:ext uri="{FF2B5EF4-FFF2-40B4-BE49-F238E27FC236}">
                      <a16:creationId xmlns:a16="http://schemas.microsoft.com/office/drawing/2014/main" id="{31DC42C2-3FC3-DBBB-129E-75F0836FC869}"/>
                    </a:ext>
                  </a:extLst>
                </p:cNvPr>
                <p:cNvSpPr/>
                <p:nvPr/>
              </p:nvSpPr>
              <p:spPr>
                <a:xfrm>
                  <a:off x="7475270" y="2146690"/>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8" name="Oval 557">
                  <a:extLst>
                    <a:ext uri="{FF2B5EF4-FFF2-40B4-BE49-F238E27FC236}">
                      <a16:creationId xmlns:a16="http://schemas.microsoft.com/office/drawing/2014/main" id="{BC4C66F7-2971-9B1F-947D-AF7AA663D6F3}"/>
                    </a:ext>
                  </a:extLst>
                </p:cNvPr>
                <p:cNvSpPr/>
                <p:nvPr/>
              </p:nvSpPr>
              <p:spPr>
                <a:xfrm>
                  <a:off x="7236145" y="229416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9" name="Oval 558">
                  <a:extLst>
                    <a:ext uri="{FF2B5EF4-FFF2-40B4-BE49-F238E27FC236}">
                      <a16:creationId xmlns:a16="http://schemas.microsoft.com/office/drawing/2014/main" id="{693A89E0-FB5D-8EB9-1870-00B8349DDC41}"/>
                    </a:ext>
                  </a:extLst>
                </p:cNvPr>
                <p:cNvSpPr/>
                <p:nvPr/>
              </p:nvSpPr>
              <p:spPr>
                <a:xfrm>
                  <a:off x="7340572" y="1954327"/>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0" name="Oval 559">
                  <a:extLst>
                    <a:ext uri="{FF2B5EF4-FFF2-40B4-BE49-F238E27FC236}">
                      <a16:creationId xmlns:a16="http://schemas.microsoft.com/office/drawing/2014/main" id="{D98FFFF6-5D9F-A323-32E0-32BADB759B35}"/>
                    </a:ext>
                  </a:extLst>
                </p:cNvPr>
                <p:cNvSpPr/>
                <p:nvPr/>
              </p:nvSpPr>
              <p:spPr>
                <a:xfrm>
                  <a:off x="7298486" y="211296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1" name="Oval 560">
                  <a:extLst>
                    <a:ext uri="{FF2B5EF4-FFF2-40B4-BE49-F238E27FC236}">
                      <a16:creationId xmlns:a16="http://schemas.microsoft.com/office/drawing/2014/main" id="{C66319A6-E03D-87CC-C850-8C8060ABBC1A}"/>
                    </a:ext>
                  </a:extLst>
                </p:cNvPr>
                <p:cNvSpPr/>
                <p:nvPr/>
              </p:nvSpPr>
              <p:spPr>
                <a:xfrm>
                  <a:off x="7489920" y="196480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2" name="Oval 561">
                  <a:extLst>
                    <a:ext uri="{FF2B5EF4-FFF2-40B4-BE49-F238E27FC236}">
                      <a16:creationId xmlns:a16="http://schemas.microsoft.com/office/drawing/2014/main" id="{D3198461-AAC8-3755-C72C-8F689B0487A0}"/>
                    </a:ext>
                  </a:extLst>
                </p:cNvPr>
                <p:cNvSpPr/>
                <p:nvPr/>
              </p:nvSpPr>
              <p:spPr>
                <a:xfrm>
                  <a:off x="7349327" y="2231613"/>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3" name="Oval 562">
                  <a:extLst>
                    <a:ext uri="{FF2B5EF4-FFF2-40B4-BE49-F238E27FC236}">
                      <a16:creationId xmlns:a16="http://schemas.microsoft.com/office/drawing/2014/main" id="{E41E1F78-578C-DE4E-4B35-F9FB192E156B}"/>
                    </a:ext>
                  </a:extLst>
                </p:cNvPr>
                <p:cNvSpPr/>
                <p:nvPr/>
              </p:nvSpPr>
              <p:spPr>
                <a:xfrm>
                  <a:off x="7250839" y="190247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4" name="Oval 563">
                  <a:extLst>
                    <a:ext uri="{FF2B5EF4-FFF2-40B4-BE49-F238E27FC236}">
                      <a16:creationId xmlns:a16="http://schemas.microsoft.com/office/drawing/2014/main" id="{71A46F7F-3002-F8FD-2590-E6C89B0FE396}"/>
                    </a:ext>
                  </a:extLst>
                </p:cNvPr>
                <p:cNvSpPr/>
                <p:nvPr/>
              </p:nvSpPr>
              <p:spPr>
                <a:xfrm>
                  <a:off x="7348034" y="230116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5" name="Oval 564">
                  <a:extLst>
                    <a:ext uri="{FF2B5EF4-FFF2-40B4-BE49-F238E27FC236}">
                      <a16:creationId xmlns:a16="http://schemas.microsoft.com/office/drawing/2014/main" id="{4481E469-2385-C708-1BFE-D7E1F8B42CC9}"/>
                    </a:ext>
                  </a:extLst>
                </p:cNvPr>
                <p:cNvSpPr/>
                <p:nvPr/>
              </p:nvSpPr>
              <p:spPr>
                <a:xfrm>
                  <a:off x="7414931" y="2060986"/>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36" name="Oval 535">
                <a:extLst>
                  <a:ext uri="{FF2B5EF4-FFF2-40B4-BE49-F238E27FC236}">
                    <a16:creationId xmlns:a16="http://schemas.microsoft.com/office/drawing/2014/main" id="{F2AED065-BC20-5715-7BFE-0256F4A56446}"/>
                  </a:ext>
                </a:extLst>
              </p:cNvPr>
              <p:cNvSpPr/>
              <p:nvPr/>
            </p:nvSpPr>
            <p:spPr>
              <a:xfrm>
                <a:off x="4234428" y="292274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7" name="Oval 536">
                <a:extLst>
                  <a:ext uri="{FF2B5EF4-FFF2-40B4-BE49-F238E27FC236}">
                    <a16:creationId xmlns:a16="http://schemas.microsoft.com/office/drawing/2014/main" id="{34614228-8242-ECD1-2B1C-5EE8A7269D4B}"/>
                  </a:ext>
                </a:extLst>
              </p:cNvPr>
              <p:cNvSpPr/>
              <p:nvPr/>
            </p:nvSpPr>
            <p:spPr>
              <a:xfrm>
                <a:off x="4231404" y="2989057"/>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8" name="Oval 537">
                <a:extLst>
                  <a:ext uri="{FF2B5EF4-FFF2-40B4-BE49-F238E27FC236}">
                    <a16:creationId xmlns:a16="http://schemas.microsoft.com/office/drawing/2014/main" id="{487CBE72-14D2-F9FE-D94C-E7A62DA044A1}"/>
                  </a:ext>
                </a:extLst>
              </p:cNvPr>
              <p:cNvSpPr/>
              <p:nvPr/>
            </p:nvSpPr>
            <p:spPr>
              <a:xfrm>
                <a:off x="4232998" y="306796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34" name="Rectangle: Rounded Corners 533">
              <a:extLst>
                <a:ext uri="{FF2B5EF4-FFF2-40B4-BE49-F238E27FC236}">
                  <a16:creationId xmlns:a16="http://schemas.microsoft.com/office/drawing/2014/main" id="{803A7778-CA3B-43F2-40EE-A366746E2A2D}"/>
                </a:ext>
              </a:extLst>
            </p:cNvPr>
            <p:cNvSpPr/>
            <p:nvPr/>
          </p:nvSpPr>
          <p:spPr>
            <a:xfrm>
              <a:off x="3848060" y="3434966"/>
              <a:ext cx="395928" cy="450390"/>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solidFill>
                    <a:schemeClr val="tx1"/>
                  </a:solidFill>
                </a:rPr>
                <a:t>Reg</a:t>
              </a:r>
            </a:p>
          </p:txBody>
        </p:sp>
      </p:grpSp>
      <p:grpSp>
        <p:nvGrpSpPr>
          <p:cNvPr id="566" name="Group 565">
            <a:extLst>
              <a:ext uri="{FF2B5EF4-FFF2-40B4-BE49-F238E27FC236}">
                <a16:creationId xmlns:a16="http://schemas.microsoft.com/office/drawing/2014/main" id="{722EF5EA-2C1F-6E29-6E2A-129CCA3DBEAC}"/>
              </a:ext>
            </a:extLst>
          </p:cNvPr>
          <p:cNvGrpSpPr/>
          <p:nvPr/>
        </p:nvGrpSpPr>
        <p:grpSpPr>
          <a:xfrm>
            <a:off x="739698" y="4469689"/>
            <a:ext cx="5149086" cy="982370"/>
            <a:chOff x="482801" y="4481987"/>
            <a:chExt cx="5149086" cy="982370"/>
          </a:xfrm>
        </p:grpSpPr>
        <p:cxnSp>
          <p:nvCxnSpPr>
            <p:cNvPr id="569" name="Straight Arrow Connector 568">
              <a:extLst>
                <a:ext uri="{FF2B5EF4-FFF2-40B4-BE49-F238E27FC236}">
                  <a16:creationId xmlns:a16="http://schemas.microsoft.com/office/drawing/2014/main" id="{D0CEA929-8614-95C3-C68A-CC7C39924331}"/>
                </a:ext>
              </a:extLst>
            </p:cNvPr>
            <p:cNvCxnSpPr>
              <a:cxnSpLocks/>
              <a:stCxn id="571" idx="3"/>
              <a:endCxn id="579" idx="2"/>
            </p:cNvCxnSpPr>
            <p:nvPr/>
          </p:nvCxnSpPr>
          <p:spPr>
            <a:xfrm>
              <a:off x="1633233" y="4973172"/>
              <a:ext cx="3267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0" name="Straight Arrow Connector 569">
              <a:extLst>
                <a:ext uri="{FF2B5EF4-FFF2-40B4-BE49-F238E27FC236}">
                  <a16:creationId xmlns:a16="http://schemas.microsoft.com/office/drawing/2014/main" id="{0EF62DA5-D0BB-25E9-D8BA-E5A506998DCC}"/>
                </a:ext>
              </a:extLst>
            </p:cNvPr>
            <p:cNvCxnSpPr>
              <a:cxnSpLocks/>
              <a:stCxn id="579" idx="0"/>
              <a:endCxn id="572" idx="2"/>
            </p:cNvCxnSpPr>
            <p:nvPr/>
          </p:nvCxnSpPr>
          <p:spPr>
            <a:xfrm>
              <a:off x="4361006" y="4973172"/>
              <a:ext cx="374484" cy="13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1" name="Rectangle: Rounded Corners 570">
              <a:extLst>
                <a:ext uri="{FF2B5EF4-FFF2-40B4-BE49-F238E27FC236}">
                  <a16:creationId xmlns:a16="http://schemas.microsoft.com/office/drawing/2014/main" id="{83B68560-28FE-BE4B-199A-A9A77ABE1FC2}"/>
                </a:ext>
              </a:extLst>
            </p:cNvPr>
            <p:cNvSpPr/>
            <p:nvPr/>
          </p:nvSpPr>
          <p:spPr>
            <a:xfrm>
              <a:off x="482801" y="4718385"/>
              <a:ext cx="1150432" cy="509574"/>
            </a:xfrm>
            <a:prstGeom prst="roundRect">
              <a:avLst/>
            </a:prstGeom>
            <a:solidFill>
              <a:schemeClr val="accent4">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dirty="0">
                  <a:latin typeface="Bahnschrift Light" panose="020B0502040204020203" pitchFamily="34" charset="0"/>
                </a:rPr>
                <a:t>MITHOS Dataset</a:t>
              </a:r>
            </a:p>
          </p:txBody>
        </p:sp>
        <p:sp>
          <p:nvSpPr>
            <p:cNvPr id="572" name="Oval 571">
              <a:extLst>
                <a:ext uri="{FF2B5EF4-FFF2-40B4-BE49-F238E27FC236}">
                  <a16:creationId xmlns:a16="http://schemas.microsoft.com/office/drawing/2014/main" id="{BFDBAF5F-8893-A9F6-55A5-32240A93714F}"/>
                </a:ext>
              </a:extLst>
            </p:cNvPr>
            <p:cNvSpPr/>
            <p:nvPr/>
          </p:nvSpPr>
          <p:spPr>
            <a:xfrm>
              <a:off x="4735490" y="4765049"/>
              <a:ext cx="896397" cy="41897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latin typeface="Bahnschrift Light" panose="020B0502040204020203" pitchFamily="34" charset="0"/>
                </a:rPr>
                <a:t>Output</a:t>
              </a:r>
            </a:p>
          </p:txBody>
        </p:sp>
        <p:grpSp>
          <p:nvGrpSpPr>
            <p:cNvPr id="573" name="Group 572">
              <a:extLst>
                <a:ext uri="{FF2B5EF4-FFF2-40B4-BE49-F238E27FC236}">
                  <a16:creationId xmlns:a16="http://schemas.microsoft.com/office/drawing/2014/main" id="{F2961F9B-A0B2-7A51-FB22-54E12BFE10AA}"/>
                </a:ext>
              </a:extLst>
            </p:cNvPr>
            <p:cNvGrpSpPr/>
            <p:nvPr/>
          </p:nvGrpSpPr>
          <p:grpSpPr>
            <a:xfrm>
              <a:off x="1959977" y="4481987"/>
              <a:ext cx="2401029" cy="982370"/>
              <a:chOff x="2161242" y="2467915"/>
              <a:chExt cx="2401029" cy="982370"/>
            </a:xfrm>
          </p:grpSpPr>
          <p:grpSp>
            <p:nvGrpSpPr>
              <p:cNvPr id="575" name="Group 574">
                <a:extLst>
                  <a:ext uri="{FF2B5EF4-FFF2-40B4-BE49-F238E27FC236}">
                    <a16:creationId xmlns:a16="http://schemas.microsoft.com/office/drawing/2014/main" id="{37F82B7C-A178-F3AE-564D-AC574A6EDCFA}"/>
                  </a:ext>
                </a:extLst>
              </p:cNvPr>
              <p:cNvGrpSpPr/>
              <p:nvPr/>
            </p:nvGrpSpPr>
            <p:grpSpPr>
              <a:xfrm>
                <a:off x="2161242" y="2467915"/>
                <a:ext cx="2401029" cy="982370"/>
                <a:chOff x="5699384" y="1648732"/>
                <a:chExt cx="2401029" cy="982370"/>
              </a:xfrm>
            </p:grpSpPr>
            <p:sp>
              <p:nvSpPr>
                <p:cNvPr id="579" name="Rectangle: Diagonal Corners Rounded 578">
                  <a:extLst>
                    <a:ext uri="{FF2B5EF4-FFF2-40B4-BE49-F238E27FC236}">
                      <a16:creationId xmlns:a16="http://schemas.microsoft.com/office/drawing/2014/main" id="{3E5ED44A-8635-3582-D2AC-1D92050F68C2}"/>
                    </a:ext>
                  </a:extLst>
                </p:cNvPr>
                <p:cNvSpPr/>
                <p:nvPr/>
              </p:nvSpPr>
              <p:spPr>
                <a:xfrm>
                  <a:off x="5699384" y="1648732"/>
                  <a:ext cx="2401029" cy="982370"/>
                </a:xfrm>
                <a:prstGeom prst="round2Diag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baseline="30000" dirty="0">
                    <a:latin typeface="Bahnschrift" panose="020B0502040204020203" pitchFamily="34" charset="0"/>
                  </a:endParaRPr>
                </a:p>
              </p:txBody>
            </p:sp>
            <p:sp>
              <p:nvSpPr>
                <p:cNvPr id="580" name="Freeform: Shape 579">
                  <a:extLst>
                    <a:ext uri="{FF2B5EF4-FFF2-40B4-BE49-F238E27FC236}">
                      <a16:creationId xmlns:a16="http://schemas.microsoft.com/office/drawing/2014/main" id="{2AFABA5C-D314-E214-8CFF-99CE0E55E3B9}"/>
                    </a:ext>
                  </a:extLst>
                </p:cNvPr>
                <p:cNvSpPr/>
                <p:nvPr/>
              </p:nvSpPr>
              <p:spPr>
                <a:xfrm>
                  <a:off x="6990849" y="1796481"/>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4">
                    <a:lumMod val="75000"/>
                  </a:schemeClr>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81" name="Freeform: Shape 580">
                  <a:extLst>
                    <a:ext uri="{FF2B5EF4-FFF2-40B4-BE49-F238E27FC236}">
                      <a16:creationId xmlns:a16="http://schemas.microsoft.com/office/drawing/2014/main" id="{10DF525B-B3C1-FB8B-0D1B-7ED8AEA55F63}"/>
                    </a:ext>
                  </a:extLst>
                </p:cNvPr>
                <p:cNvSpPr/>
                <p:nvPr/>
              </p:nvSpPr>
              <p:spPr>
                <a:xfrm>
                  <a:off x="6631843" y="1803090"/>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6">
                    <a:lumMod val="40000"/>
                    <a:lumOff val="60000"/>
                  </a:schemeClr>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82" name="Freeform: Shape 581">
                  <a:extLst>
                    <a:ext uri="{FF2B5EF4-FFF2-40B4-BE49-F238E27FC236}">
                      <a16:creationId xmlns:a16="http://schemas.microsoft.com/office/drawing/2014/main" id="{1346A8E5-8557-D494-2C72-757350A039BB}"/>
                    </a:ext>
                  </a:extLst>
                </p:cNvPr>
                <p:cNvSpPr/>
                <p:nvPr/>
              </p:nvSpPr>
              <p:spPr>
                <a:xfrm>
                  <a:off x="6240514" y="1790618"/>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bg1"/>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83" name="Freeform: Shape 582">
                  <a:extLst>
                    <a:ext uri="{FF2B5EF4-FFF2-40B4-BE49-F238E27FC236}">
                      <a16:creationId xmlns:a16="http://schemas.microsoft.com/office/drawing/2014/main" id="{41A64893-CA73-B781-00A8-1117299851F8}"/>
                    </a:ext>
                  </a:extLst>
                </p:cNvPr>
                <p:cNvSpPr/>
                <p:nvPr/>
              </p:nvSpPr>
              <p:spPr>
                <a:xfrm>
                  <a:off x="5881508" y="1808939"/>
                  <a:ext cx="577074" cy="640514"/>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bg1">
                    <a:lumMod val="95000"/>
                  </a:schemeClr>
                </a:solidFill>
                <a:ln>
                  <a:solidFill>
                    <a:srgbClr val="4472C4"/>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84" name="Oval 583">
                  <a:extLst>
                    <a:ext uri="{FF2B5EF4-FFF2-40B4-BE49-F238E27FC236}">
                      <a16:creationId xmlns:a16="http://schemas.microsoft.com/office/drawing/2014/main" id="{4B3D786B-BBAA-1A8C-1643-E9C7A665D20C}"/>
                    </a:ext>
                  </a:extLst>
                </p:cNvPr>
                <p:cNvSpPr/>
                <p:nvPr/>
              </p:nvSpPr>
              <p:spPr>
                <a:xfrm>
                  <a:off x="5986901" y="196857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5" name="Oval 584">
                  <a:extLst>
                    <a:ext uri="{FF2B5EF4-FFF2-40B4-BE49-F238E27FC236}">
                      <a16:creationId xmlns:a16="http://schemas.microsoft.com/office/drawing/2014/main" id="{BFDF152C-D500-AEC4-C117-836769D14926}"/>
                    </a:ext>
                  </a:extLst>
                </p:cNvPr>
                <p:cNvSpPr/>
                <p:nvPr/>
              </p:nvSpPr>
              <p:spPr>
                <a:xfrm>
                  <a:off x="6296690" y="204822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6" name="Oval 585">
                  <a:extLst>
                    <a:ext uri="{FF2B5EF4-FFF2-40B4-BE49-F238E27FC236}">
                      <a16:creationId xmlns:a16="http://schemas.microsoft.com/office/drawing/2014/main" id="{39169E89-ED53-E3E3-C1F2-3D87801A2132}"/>
                    </a:ext>
                  </a:extLst>
                </p:cNvPr>
                <p:cNvSpPr/>
                <p:nvPr/>
              </p:nvSpPr>
              <p:spPr>
                <a:xfrm>
                  <a:off x="6122084" y="2266509"/>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7" name="Oval 586">
                  <a:extLst>
                    <a:ext uri="{FF2B5EF4-FFF2-40B4-BE49-F238E27FC236}">
                      <a16:creationId xmlns:a16="http://schemas.microsoft.com/office/drawing/2014/main" id="{65E52F71-AB82-3F0B-3EF7-E2BE9EA665CD}"/>
                    </a:ext>
                  </a:extLst>
                </p:cNvPr>
                <p:cNvSpPr/>
                <p:nvPr/>
              </p:nvSpPr>
              <p:spPr>
                <a:xfrm>
                  <a:off x="6605979" y="1947624"/>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8" name="Oval 587">
                  <a:extLst>
                    <a:ext uri="{FF2B5EF4-FFF2-40B4-BE49-F238E27FC236}">
                      <a16:creationId xmlns:a16="http://schemas.microsoft.com/office/drawing/2014/main" id="{0B563A72-E12E-5B56-1098-19DE6A3B9EFE}"/>
                    </a:ext>
                  </a:extLst>
                </p:cNvPr>
                <p:cNvSpPr/>
                <p:nvPr/>
              </p:nvSpPr>
              <p:spPr>
                <a:xfrm>
                  <a:off x="6502114" y="224556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9" name="Oval 588">
                  <a:extLst>
                    <a:ext uri="{FF2B5EF4-FFF2-40B4-BE49-F238E27FC236}">
                      <a16:creationId xmlns:a16="http://schemas.microsoft.com/office/drawing/2014/main" id="{B0FB33D4-1B23-10BD-51CB-D5EDFE416FF9}"/>
                    </a:ext>
                  </a:extLst>
                </p:cNvPr>
                <p:cNvSpPr/>
                <p:nvPr/>
              </p:nvSpPr>
              <p:spPr>
                <a:xfrm>
                  <a:off x="6733935" y="211903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0" name="Oval 589">
                  <a:extLst>
                    <a:ext uri="{FF2B5EF4-FFF2-40B4-BE49-F238E27FC236}">
                      <a16:creationId xmlns:a16="http://schemas.microsoft.com/office/drawing/2014/main" id="{6FB09E13-3C5D-A586-B471-1C1C7036D242}"/>
                    </a:ext>
                  </a:extLst>
                </p:cNvPr>
                <p:cNvSpPr/>
                <p:nvPr/>
              </p:nvSpPr>
              <p:spPr>
                <a:xfrm>
                  <a:off x="7042179" y="2301440"/>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1" name="Oval 590">
                  <a:extLst>
                    <a:ext uri="{FF2B5EF4-FFF2-40B4-BE49-F238E27FC236}">
                      <a16:creationId xmlns:a16="http://schemas.microsoft.com/office/drawing/2014/main" id="{9F847774-B513-739B-EFF8-49DC520E4560}"/>
                    </a:ext>
                  </a:extLst>
                </p:cNvPr>
                <p:cNvSpPr/>
                <p:nvPr/>
              </p:nvSpPr>
              <p:spPr>
                <a:xfrm>
                  <a:off x="7096527" y="212951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2" name="Oval 591">
                  <a:extLst>
                    <a:ext uri="{FF2B5EF4-FFF2-40B4-BE49-F238E27FC236}">
                      <a16:creationId xmlns:a16="http://schemas.microsoft.com/office/drawing/2014/main" id="{4F09E61F-261F-9B44-1B84-D807D05B1765}"/>
                    </a:ext>
                  </a:extLst>
                </p:cNvPr>
                <p:cNvSpPr/>
                <p:nvPr/>
              </p:nvSpPr>
              <p:spPr>
                <a:xfrm>
                  <a:off x="6857403" y="2276983"/>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3" name="Oval 592">
                  <a:extLst>
                    <a:ext uri="{FF2B5EF4-FFF2-40B4-BE49-F238E27FC236}">
                      <a16:creationId xmlns:a16="http://schemas.microsoft.com/office/drawing/2014/main" id="{CEB515CC-532F-21B0-666C-345984AFBD8F}"/>
                    </a:ext>
                  </a:extLst>
                </p:cNvPr>
                <p:cNvSpPr/>
                <p:nvPr/>
              </p:nvSpPr>
              <p:spPr>
                <a:xfrm>
                  <a:off x="6961829" y="1937150"/>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4" name="Oval 593">
                  <a:extLst>
                    <a:ext uri="{FF2B5EF4-FFF2-40B4-BE49-F238E27FC236}">
                      <a16:creationId xmlns:a16="http://schemas.microsoft.com/office/drawing/2014/main" id="{E182B6C4-A445-A566-05AC-3E7C9089693D}"/>
                    </a:ext>
                  </a:extLst>
                </p:cNvPr>
                <p:cNvSpPr/>
                <p:nvPr/>
              </p:nvSpPr>
              <p:spPr>
                <a:xfrm>
                  <a:off x="6919743" y="2095789"/>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5" name="Oval 594">
                  <a:extLst>
                    <a:ext uri="{FF2B5EF4-FFF2-40B4-BE49-F238E27FC236}">
                      <a16:creationId xmlns:a16="http://schemas.microsoft.com/office/drawing/2014/main" id="{15DB82A6-4D34-9B52-D65A-6B48BC3B99BD}"/>
                    </a:ext>
                  </a:extLst>
                </p:cNvPr>
                <p:cNvSpPr/>
                <p:nvPr/>
              </p:nvSpPr>
              <p:spPr>
                <a:xfrm>
                  <a:off x="7111176" y="1947623"/>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6" name="Oval 595">
                  <a:extLst>
                    <a:ext uri="{FF2B5EF4-FFF2-40B4-BE49-F238E27FC236}">
                      <a16:creationId xmlns:a16="http://schemas.microsoft.com/office/drawing/2014/main" id="{7E76ACBE-0E8B-1A89-6172-1BA20E3161B0}"/>
                    </a:ext>
                  </a:extLst>
                </p:cNvPr>
                <p:cNvSpPr/>
                <p:nvPr/>
              </p:nvSpPr>
              <p:spPr>
                <a:xfrm>
                  <a:off x="7420922" y="2318617"/>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7" name="Oval 596">
                  <a:extLst>
                    <a:ext uri="{FF2B5EF4-FFF2-40B4-BE49-F238E27FC236}">
                      <a16:creationId xmlns:a16="http://schemas.microsoft.com/office/drawing/2014/main" id="{905AED63-FAEE-1653-959A-DBFDA9803E2A}"/>
                    </a:ext>
                  </a:extLst>
                </p:cNvPr>
                <p:cNvSpPr/>
                <p:nvPr/>
              </p:nvSpPr>
              <p:spPr>
                <a:xfrm>
                  <a:off x="7475270" y="2146690"/>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8" name="Oval 597">
                  <a:extLst>
                    <a:ext uri="{FF2B5EF4-FFF2-40B4-BE49-F238E27FC236}">
                      <a16:creationId xmlns:a16="http://schemas.microsoft.com/office/drawing/2014/main" id="{A32F8980-9625-2F08-3A9F-12ABA0544F26}"/>
                    </a:ext>
                  </a:extLst>
                </p:cNvPr>
                <p:cNvSpPr/>
                <p:nvPr/>
              </p:nvSpPr>
              <p:spPr>
                <a:xfrm>
                  <a:off x="7236145" y="229416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9" name="Oval 598">
                  <a:extLst>
                    <a:ext uri="{FF2B5EF4-FFF2-40B4-BE49-F238E27FC236}">
                      <a16:creationId xmlns:a16="http://schemas.microsoft.com/office/drawing/2014/main" id="{0DF8776A-04EC-123D-3445-D2F6C070E008}"/>
                    </a:ext>
                  </a:extLst>
                </p:cNvPr>
                <p:cNvSpPr/>
                <p:nvPr/>
              </p:nvSpPr>
              <p:spPr>
                <a:xfrm>
                  <a:off x="7340572" y="1954327"/>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0" name="Oval 599">
                  <a:extLst>
                    <a:ext uri="{FF2B5EF4-FFF2-40B4-BE49-F238E27FC236}">
                      <a16:creationId xmlns:a16="http://schemas.microsoft.com/office/drawing/2014/main" id="{0A64023E-E423-F0C4-A091-7D35FAE28E33}"/>
                    </a:ext>
                  </a:extLst>
                </p:cNvPr>
                <p:cNvSpPr/>
                <p:nvPr/>
              </p:nvSpPr>
              <p:spPr>
                <a:xfrm>
                  <a:off x="7298486" y="211296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1" name="Oval 600">
                  <a:extLst>
                    <a:ext uri="{FF2B5EF4-FFF2-40B4-BE49-F238E27FC236}">
                      <a16:creationId xmlns:a16="http://schemas.microsoft.com/office/drawing/2014/main" id="{92F10105-FF73-D125-0B15-B1FB4B09CAD4}"/>
                    </a:ext>
                  </a:extLst>
                </p:cNvPr>
                <p:cNvSpPr/>
                <p:nvPr/>
              </p:nvSpPr>
              <p:spPr>
                <a:xfrm>
                  <a:off x="7489920" y="196480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2" name="Oval 601">
                  <a:extLst>
                    <a:ext uri="{FF2B5EF4-FFF2-40B4-BE49-F238E27FC236}">
                      <a16:creationId xmlns:a16="http://schemas.microsoft.com/office/drawing/2014/main" id="{A93604D4-3F28-9764-3CE2-A47EC1A658CA}"/>
                    </a:ext>
                  </a:extLst>
                </p:cNvPr>
                <p:cNvSpPr/>
                <p:nvPr/>
              </p:nvSpPr>
              <p:spPr>
                <a:xfrm>
                  <a:off x="7349327" y="2231613"/>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3" name="Oval 602">
                  <a:extLst>
                    <a:ext uri="{FF2B5EF4-FFF2-40B4-BE49-F238E27FC236}">
                      <a16:creationId xmlns:a16="http://schemas.microsoft.com/office/drawing/2014/main" id="{841E6506-C7AE-09CB-9533-11B698BAF3C1}"/>
                    </a:ext>
                  </a:extLst>
                </p:cNvPr>
                <p:cNvSpPr/>
                <p:nvPr/>
              </p:nvSpPr>
              <p:spPr>
                <a:xfrm>
                  <a:off x="7250839" y="190247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4" name="Oval 603">
                  <a:extLst>
                    <a:ext uri="{FF2B5EF4-FFF2-40B4-BE49-F238E27FC236}">
                      <a16:creationId xmlns:a16="http://schemas.microsoft.com/office/drawing/2014/main" id="{0F82C736-5BD5-D7D2-73F8-6E477AD46C21}"/>
                    </a:ext>
                  </a:extLst>
                </p:cNvPr>
                <p:cNvSpPr/>
                <p:nvPr/>
              </p:nvSpPr>
              <p:spPr>
                <a:xfrm>
                  <a:off x="7348034" y="2301161"/>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5" name="Oval 604">
                  <a:extLst>
                    <a:ext uri="{FF2B5EF4-FFF2-40B4-BE49-F238E27FC236}">
                      <a16:creationId xmlns:a16="http://schemas.microsoft.com/office/drawing/2014/main" id="{1192F722-FA2E-6090-F735-7A7BE36D173D}"/>
                    </a:ext>
                  </a:extLst>
                </p:cNvPr>
                <p:cNvSpPr/>
                <p:nvPr/>
              </p:nvSpPr>
              <p:spPr>
                <a:xfrm>
                  <a:off x="7414931" y="2060986"/>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76" name="Oval 575">
                <a:extLst>
                  <a:ext uri="{FF2B5EF4-FFF2-40B4-BE49-F238E27FC236}">
                    <a16:creationId xmlns:a16="http://schemas.microsoft.com/office/drawing/2014/main" id="{0894D5EF-0E63-7DD2-358B-C21BE0DACAD7}"/>
                  </a:ext>
                </a:extLst>
              </p:cNvPr>
              <p:cNvSpPr/>
              <p:nvPr/>
            </p:nvSpPr>
            <p:spPr>
              <a:xfrm>
                <a:off x="4234428" y="2922748"/>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7" name="Oval 576">
                <a:extLst>
                  <a:ext uri="{FF2B5EF4-FFF2-40B4-BE49-F238E27FC236}">
                    <a16:creationId xmlns:a16="http://schemas.microsoft.com/office/drawing/2014/main" id="{5B113295-80DA-4C35-114F-EE0433CAC7CB}"/>
                  </a:ext>
                </a:extLst>
              </p:cNvPr>
              <p:cNvSpPr/>
              <p:nvPr/>
            </p:nvSpPr>
            <p:spPr>
              <a:xfrm>
                <a:off x="4231404" y="2989057"/>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8" name="Oval 577">
                <a:extLst>
                  <a:ext uri="{FF2B5EF4-FFF2-40B4-BE49-F238E27FC236}">
                    <a16:creationId xmlns:a16="http://schemas.microsoft.com/office/drawing/2014/main" id="{5D4F5482-AE8F-8096-D14A-E66D8FEDE789}"/>
                  </a:ext>
                </a:extLst>
              </p:cNvPr>
              <p:cNvSpPr/>
              <p:nvPr/>
            </p:nvSpPr>
            <p:spPr>
              <a:xfrm>
                <a:off x="4232998" y="3067962"/>
                <a:ext cx="29020" cy="209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74" name="Rectangle: Rounded Corners 573">
              <a:extLst>
                <a:ext uri="{FF2B5EF4-FFF2-40B4-BE49-F238E27FC236}">
                  <a16:creationId xmlns:a16="http://schemas.microsoft.com/office/drawing/2014/main" id="{26FBE799-FF77-84AC-6865-9FF6D475CD5A}"/>
                </a:ext>
              </a:extLst>
            </p:cNvPr>
            <p:cNvSpPr/>
            <p:nvPr/>
          </p:nvSpPr>
          <p:spPr>
            <a:xfrm>
              <a:off x="3866339" y="4774722"/>
              <a:ext cx="395928" cy="450390"/>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solidFill>
                    <a:schemeClr val="tx1"/>
                  </a:solidFill>
                </a:rPr>
                <a:t>Reg</a:t>
              </a:r>
            </a:p>
          </p:txBody>
        </p:sp>
      </p:grpSp>
      <p:sp>
        <p:nvSpPr>
          <p:cNvPr id="606" name="TextBox 605">
            <a:extLst>
              <a:ext uri="{FF2B5EF4-FFF2-40B4-BE49-F238E27FC236}">
                <a16:creationId xmlns:a16="http://schemas.microsoft.com/office/drawing/2014/main" id="{8C85968A-718B-9800-ED29-A42D3AC00C46}"/>
              </a:ext>
            </a:extLst>
          </p:cNvPr>
          <p:cNvSpPr txBox="1"/>
          <p:nvPr/>
        </p:nvSpPr>
        <p:spPr>
          <a:xfrm>
            <a:off x="4797687" y="4140751"/>
            <a:ext cx="1394447" cy="553998"/>
          </a:xfrm>
          <a:prstGeom prst="rect">
            <a:avLst/>
          </a:prstGeom>
          <a:noFill/>
        </p:spPr>
        <p:txBody>
          <a:bodyPr wrap="square" rtlCol="0">
            <a:spAutoFit/>
          </a:bodyPr>
          <a:lstStyle/>
          <a:p>
            <a:pPr algn="ctr"/>
            <a:r>
              <a:rPr lang="en-IN" sz="1000" kern="1200" dirty="0">
                <a:solidFill>
                  <a:srgbClr val="000000"/>
                </a:solidFill>
                <a:effectLst/>
                <a:latin typeface="Calibri" panose="020F0502020204030204" pitchFamily="34" charset="0"/>
                <a:ea typeface="+mn-ea"/>
                <a:cs typeface="+mn-cs"/>
              </a:rPr>
              <a:t>Action Recognition, Video Classification, etc.</a:t>
            </a:r>
            <a:endParaRPr lang="en-IN" sz="400" dirty="0"/>
          </a:p>
        </p:txBody>
      </p:sp>
      <p:sp>
        <p:nvSpPr>
          <p:cNvPr id="607" name="Rectangle 606">
            <a:extLst>
              <a:ext uri="{FF2B5EF4-FFF2-40B4-BE49-F238E27FC236}">
                <a16:creationId xmlns:a16="http://schemas.microsoft.com/office/drawing/2014/main" id="{A432D67B-3650-002C-62AA-36F9311D91DA}"/>
              </a:ext>
            </a:extLst>
          </p:cNvPr>
          <p:cNvSpPr/>
          <p:nvPr/>
        </p:nvSpPr>
        <p:spPr>
          <a:xfrm>
            <a:off x="4877974" y="4129177"/>
            <a:ext cx="1233871" cy="595893"/>
          </a:xfrm>
          <a:prstGeom prst="rect">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dirty="0">
                <a:solidFill>
                  <a:srgbClr val="FF0000"/>
                </a:solidFill>
              </a:rPr>
              <a:t>PAD</a:t>
            </a:r>
          </a:p>
          <a:p>
            <a:pPr algn="ctr"/>
            <a:endParaRPr lang="en-IN" sz="1000" dirty="0">
              <a:solidFill>
                <a:schemeClr val="accent6">
                  <a:lumMod val="50000"/>
                </a:schemeClr>
              </a:solidFill>
            </a:endParaRPr>
          </a:p>
        </p:txBody>
      </p:sp>
      <p:grpSp>
        <p:nvGrpSpPr>
          <p:cNvPr id="608" name="Group 607">
            <a:extLst>
              <a:ext uri="{FF2B5EF4-FFF2-40B4-BE49-F238E27FC236}">
                <a16:creationId xmlns:a16="http://schemas.microsoft.com/office/drawing/2014/main" id="{A49CB0A5-7903-7E3D-86D8-8BEF01A77C8B}"/>
              </a:ext>
            </a:extLst>
          </p:cNvPr>
          <p:cNvGrpSpPr/>
          <p:nvPr/>
        </p:nvGrpSpPr>
        <p:grpSpPr>
          <a:xfrm>
            <a:off x="0" y="380014"/>
            <a:ext cx="12191999" cy="557354"/>
            <a:chOff x="0" y="457200"/>
            <a:chExt cx="12191999" cy="606340"/>
          </a:xfrm>
        </p:grpSpPr>
        <p:sp>
          <p:nvSpPr>
            <p:cNvPr id="609" name="Rectangle 608">
              <a:extLst>
                <a:ext uri="{FF2B5EF4-FFF2-40B4-BE49-F238E27FC236}">
                  <a16:creationId xmlns:a16="http://schemas.microsoft.com/office/drawing/2014/main" id="{26730424-4D94-EE9A-9BA6-CA79E6D6F6D5}"/>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Architecture                     </a:t>
              </a:r>
              <a:r>
                <a:rPr lang="en-IN" sz="1200" dirty="0">
                  <a:solidFill>
                    <a:schemeClr val="bg1"/>
                  </a:solidFill>
                  <a:latin typeface="Bahnschrift Light"/>
                  <a:cs typeface="Calibri"/>
                </a:rPr>
                <a:t>Video</a:t>
              </a:r>
              <a:r>
                <a:rPr lang="en-IN" sz="1200" dirty="0">
                  <a:solidFill>
                    <a:schemeClr val="bg1">
                      <a:lumMod val="75000"/>
                    </a:schemeClr>
                  </a:solidFill>
                  <a:latin typeface="Bahnschrift Light"/>
                  <a:cs typeface="Calibri"/>
                </a:rPr>
                <a:t>                     Audio                      Fusion</a:t>
              </a:r>
              <a:endParaRPr lang="en-IN" sz="1200" dirty="0">
                <a:solidFill>
                  <a:schemeClr val="bg1"/>
                </a:solidFill>
                <a:latin typeface="Bahnschrift Light"/>
                <a:cs typeface="Calibri"/>
              </a:endParaRPr>
            </a:p>
          </p:txBody>
        </p:sp>
        <p:sp>
          <p:nvSpPr>
            <p:cNvPr id="610" name="Isosceles Triangle 609">
              <a:extLst>
                <a:ext uri="{FF2B5EF4-FFF2-40B4-BE49-F238E27FC236}">
                  <a16:creationId xmlns:a16="http://schemas.microsoft.com/office/drawing/2014/main" id="{C481AFA5-60FB-B897-0C2D-BB305F93CC01}"/>
                </a:ext>
              </a:extLst>
            </p:cNvPr>
            <p:cNvSpPr/>
            <p:nvPr/>
          </p:nvSpPr>
          <p:spPr>
            <a:xfrm rot="10800000">
              <a:off x="622895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611" name="Rectangle 610">
            <a:extLst>
              <a:ext uri="{FF2B5EF4-FFF2-40B4-BE49-F238E27FC236}">
                <a16:creationId xmlns:a16="http://schemas.microsoft.com/office/drawing/2014/main" id="{C3491D46-82FC-C8B8-27C4-ED97AAB5B3CD}"/>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612" name="Isosceles Triangle 611">
            <a:extLst>
              <a:ext uri="{FF2B5EF4-FFF2-40B4-BE49-F238E27FC236}">
                <a16:creationId xmlns:a16="http://schemas.microsoft.com/office/drawing/2014/main" id="{A871A967-C804-A189-9635-E1BAA25DB503}"/>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11280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0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2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28"/>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607"/>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526"/>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521"/>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606"/>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524"/>
                                        </p:tgtEl>
                                        <p:attrNameLst>
                                          <p:attrName>style.visibility</p:attrName>
                                        </p:attrNameLst>
                                      </p:cBhvr>
                                      <p:to>
                                        <p:strVal val="hidden"/>
                                      </p:to>
                                    </p:set>
                                  </p:childTnLst>
                                </p:cTn>
                              </p:par>
                              <p:par>
                                <p:cTn id="27" presetID="1" presetClass="exit" presetSubtype="0" fill="hold" grpId="0" nodeType="withEffect">
                                  <p:stCondLst>
                                    <p:cond delay="0"/>
                                  </p:stCondLst>
                                  <p:childTnLst>
                                    <p:set>
                                      <p:cBhvr>
                                        <p:cTn id="28" dur="1" fill="hold">
                                          <p:stCondLst>
                                            <p:cond delay="0"/>
                                          </p:stCondLst>
                                        </p:cTn>
                                        <p:tgtEl>
                                          <p:spTgt spid="518"/>
                                        </p:tgtEl>
                                        <p:attrNameLst>
                                          <p:attrName>style.visibility</p:attrName>
                                        </p:attrNameLst>
                                      </p:cBhvr>
                                      <p:to>
                                        <p:strVal val="hidden"/>
                                      </p:to>
                                    </p:set>
                                  </p:childTnLst>
                                </p:cTn>
                              </p:par>
                              <p:par>
                                <p:cTn id="29" presetID="1" presetClass="exit" presetSubtype="0" fill="hold" grpId="0" nodeType="withEffect">
                                  <p:stCondLst>
                                    <p:cond delay="0"/>
                                  </p:stCondLst>
                                  <p:childTnLst>
                                    <p:set>
                                      <p:cBhvr>
                                        <p:cTn id="30" dur="1" fill="hold">
                                          <p:stCondLst>
                                            <p:cond delay="0"/>
                                          </p:stCondLst>
                                        </p:cTn>
                                        <p:tgtEl>
                                          <p:spTgt spid="519"/>
                                        </p:tgtEl>
                                        <p:attrNameLst>
                                          <p:attrName>style.visibility</p:attrName>
                                        </p:attrNameLst>
                                      </p:cBhvr>
                                      <p:to>
                                        <p:strVal val="hidden"/>
                                      </p:to>
                                    </p:set>
                                  </p:childTnLst>
                                </p:cTn>
                              </p:par>
                              <p:par>
                                <p:cTn id="31" presetID="1" presetClass="exit" presetSubtype="0" fill="hold" grpId="0" nodeType="withEffect">
                                  <p:stCondLst>
                                    <p:cond delay="0"/>
                                  </p:stCondLst>
                                  <p:childTnLst>
                                    <p:set>
                                      <p:cBhvr>
                                        <p:cTn id="32" dur="1" fill="hold">
                                          <p:stCondLst>
                                            <p:cond delay="0"/>
                                          </p:stCondLst>
                                        </p:cTn>
                                        <p:tgtEl>
                                          <p:spTgt spid="52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8" grpId="0" animBg="1"/>
      <p:bldP spid="519" grpId="0"/>
      <p:bldP spid="520" grpId="0"/>
      <p:bldP spid="523" grpId="0" animBg="1"/>
      <p:bldP spid="526" grpId="0" animBg="1"/>
      <p:bldP spid="526" grpId="1" animBg="1"/>
      <p:bldP spid="606" grpId="0"/>
      <p:bldP spid="607" grpId="0" animBg="1"/>
      <p:bldP spid="607"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09EC03-4C44-ACDA-A5AC-63B5B283CF3A}"/>
            </a:ext>
          </a:extLst>
        </p:cNvPr>
        <p:cNvGrpSpPr/>
        <p:nvPr/>
      </p:nvGrpSpPr>
      <p:grpSpPr>
        <a:xfrm>
          <a:off x="0" y="0"/>
          <a:ext cx="0" cy="0"/>
          <a:chOff x="0" y="0"/>
          <a:chExt cx="0" cy="0"/>
        </a:xfrm>
      </p:grpSpPr>
      <p:sp>
        <p:nvSpPr>
          <p:cNvPr id="608" name="Rectangle 607">
            <a:extLst>
              <a:ext uri="{FF2B5EF4-FFF2-40B4-BE49-F238E27FC236}">
                <a16:creationId xmlns:a16="http://schemas.microsoft.com/office/drawing/2014/main" id="{BC5492CD-BA8B-2860-88D3-A727FDD0BDDB}"/>
              </a:ext>
            </a:extLst>
          </p:cNvPr>
          <p:cNvSpPr/>
          <p:nvPr/>
        </p:nvSpPr>
        <p:spPr>
          <a:xfrm>
            <a:off x="0" y="6356350"/>
            <a:ext cx="12192000" cy="501650"/>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sp>
        <p:nvSpPr>
          <p:cNvPr id="4" name="Speech Bubble: Rectangle 3">
            <a:extLst>
              <a:ext uri="{FF2B5EF4-FFF2-40B4-BE49-F238E27FC236}">
                <a16:creationId xmlns:a16="http://schemas.microsoft.com/office/drawing/2014/main" id="{922F4B00-F4C6-B886-0CA1-DAB730A9723B}"/>
              </a:ext>
            </a:extLst>
          </p:cNvPr>
          <p:cNvSpPr/>
          <p:nvPr/>
        </p:nvSpPr>
        <p:spPr>
          <a:xfrm>
            <a:off x="450957" y="1136586"/>
            <a:ext cx="6270856" cy="4751961"/>
          </a:xfrm>
          <a:prstGeom prst="wedgeRectCallout">
            <a:avLst>
              <a:gd name="adj1" fmla="val 76525"/>
              <a:gd name="adj2" fmla="val -20039"/>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29" name="Straight Arrow Connector 28">
            <a:extLst>
              <a:ext uri="{FF2B5EF4-FFF2-40B4-BE49-F238E27FC236}">
                <a16:creationId xmlns:a16="http://schemas.microsoft.com/office/drawing/2014/main" id="{5B46B9A4-EABD-0E81-1CCC-ED6FFB0611F5}"/>
              </a:ext>
            </a:extLst>
          </p:cNvPr>
          <p:cNvCxnSpPr>
            <a:cxnSpLocks/>
            <a:stCxn id="18" idx="0"/>
            <a:endCxn id="28" idx="1"/>
          </p:cNvCxnSpPr>
          <p:nvPr/>
        </p:nvCxnSpPr>
        <p:spPr>
          <a:xfrm>
            <a:off x="10721457" y="3496888"/>
            <a:ext cx="245100" cy="0"/>
          </a:xfrm>
          <a:prstGeom prst="straightConnector1">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17" name="Slide Number Placeholder 16">
            <a:extLst>
              <a:ext uri="{FF2B5EF4-FFF2-40B4-BE49-F238E27FC236}">
                <a16:creationId xmlns:a16="http://schemas.microsoft.com/office/drawing/2014/main" id="{40CAADA7-6239-1DB4-3396-AA3E711E4A11}"/>
              </a:ext>
            </a:extLst>
          </p:cNvPr>
          <p:cNvSpPr>
            <a:spLocks noGrp="1"/>
          </p:cNvSpPr>
          <p:nvPr>
            <p:ph type="sldNum" sz="quarter" idx="12"/>
          </p:nvPr>
        </p:nvSpPr>
        <p:spPr/>
        <p:txBody>
          <a:bodyPr/>
          <a:lstStyle/>
          <a:p>
            <a:fld id="{821DA933-34E6-4946-B97D-E0783D4A57BC}" type="slidenum">
              <a:rPr lang="en-IN" smtClean="0"/>
              <a:t>16</a:t>
            </a:fld>
            <a:endParaRPr lang="en-IN"/>
          </a:p>
        </p:txBody>
      </p:sp>
      <p:sp>
        <p:nvSpPr>
          <p:cNvPr id="18" name="Rectangle: Diagonal Corners Rounded 17">
            <a:extLst>
              <a:ext uri="{FF2B5EF4-FFF2-40B4-BE49-F238E27FC236}">
                <a16:creationId xmlns:a16="http://schemas.microsoft.com/office/drawing/2014/main" id="{6A5F296F-8D35-F662-D6CD-0CEA8E5CE463}"/>
              </a:ext>
            </a:extLst>
          </p:cNvPr>
          <p:cNvSpPr/>
          <p:nvPr/>
        </p:nvSpPr>
        <p:spPr>
          <a:xfrm>
            <a:off x="9946971" y="3169295"/>
            <a:ext cx="774486" cy="655185"/>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Fusion Module</a:t>
            </a:r>
            <a:endParaRPr lang="en-IN" sz="1200" baseline="30000" dirty="0">
              <a:latin typeface="Bahnschrift Light" panose="020B0502040204020203" pitchFamily="34" charset="0"/>
            </a:endParaRPr>
          </a:p>
        </p:txBody>
      </p:sp>
      <p:cxnSp>
        <p:nvCxnSpPr>
          <p:cNvPr id="26" name="Connector: Elbow 25">
            <a:extLst>
              <a:ext uri="{FF2B5EF4-FFF2-40B4-BE49-F238E27FC236}">
                <a16:creationId xmlns:a16="http://schemas.microsoft.com/office/drawing/2014/main" id="{5CFC0986-F8F4-D11D-6641-D304C1AC3DF7}"/>
              </a:ext>
            </a:extLst>
          </p:cNvPr>
          <p:cNvCxnSpPr>
            <a:cxnSpLocks/>
            <a:stCxn id="12" idx="0"/>
            <a:endCxn id="18" idx="2"/>
          </p:cNvCxnSpPr>
          <p:nvPr/>
        </p:nvCxnSpPr>
        <p:spPr>
          <a:xfrm>
            <a:off x="9692153" y="2942675"/>
            <a:ext cx="254818" cy="554213"/>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72C5DA73-07D3-F5F1-3C66-B72AEAE4E599}"/>
              </a:ext>
            </a:extLst>
          </p:cNvPr>
          <p:cNvCxnSpPr>
            <a:cxnSpLocks/>
            <a:stCxn id="32" idx="0"/>
            <a:endCxn id="18" idx="2"/>
          </p:cNvCxnSpPr>
          <p:nvPr/>
        </p:nvCxnSpPr>
        <p:spPr>
          <a:xfrm flipV="1">
            <a:off x="9701871" y="3496888"/>
            <a:ext cx="245100" cy="560215"/>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F1AC3DFC-D6E3-A2C3-7E94-DD843B93ABF9}"/>
              </a:ext>
            </a:extLst>
          </p:cNvPr>
          <p:cNvSpPr/>
          <p:nvPr/>
        </p:nvSpPr>
        <p:spPr>
          <a:xfrm>
            <a:off x="10966557" y="3266025"/>
            <a:ext cx="774486" cy="461725"/>
          </a:xfrm>
          <a:prstGeom prst="round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PAD Output</a:t>
            </a:r>
          </a:p>
        </p:txBody>
      </p:sp>
      <p:sp>
        <p:nvSpPr>
          <p:cNvPr id="32" name="Rectangle: Diagonal Corners Rounded 31">
            <a:extLst>
              <a:ext uri="{FF2B5EF4-FFF2-40B4-BE49-F238E27FC236}">
                <a16:creationId xmlns:a16="http://schemas.microsoft.com/office/drawing/2014/main" id="{13FF04E4-1E4E-D807-6F31-94C93A7922B5}"/>
              </a:ext>
            </a:extLst>
          </p:cNvPr>
          <p:cNvSpPr/>
          <p:nvPr/>
        </p:nvSpPr>
        <p:spPr>
          <a:xfrm>
            <a:off x="8490291" y="3575122"/>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Audio Feature Extractor</a:t>
            </a:r>
            <a:endParaRPr lang="en-IN" sz="1200" baseline="30000" dirty="0">
              <a:latin typeface="Bahnschrift Light" panose="020B0502040204020203" pitchFamily="34" charset="0"/>
            </a:endParaRPr>
          </a:p>
        </p:txBody>
      </p:sp>
      <p:sp>
        <p:nvSpPr>
          <p:cNvPr id="12" name="Rectangle: Diagonal Corners Rounded 11">
            <a:extLst>
              <a:ext uri="{FF2B5EF4-FFF2-40B4-BE49-F238E27FC236}">
                <a16:creationId xmlns:a16="http://schemas.microsoft.com/office/drawing/2014/main" id="{43E4B9E7-2505-EE81-9EDE-C9535650DA1D}"/>
              </a:ext>
            </a:extLst>
          </p:cNvPr>
          <p:cNvSpPr/>
          <p:nvPr/>
        </p:nvSpPr>
        <p:spPr>
          <a:xfrm>
            <a:off x="8480573" y="2460694"/>
            <a:ext cx="1211580" cy="963961"/>
          </a:xfrm>
          <a:prstGeom prst="round2Diag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Video Feature Extractor</a:t>
            </a:r>
            <a:endParaRPr lang="en-IN" sz="1200" baseline="30000" dirty="0">
              <a:latin typeface="Bahnschrift Light" panose="020B0502040204020203" pitchFamily="34" charset="0"/>
            </a:endParaRPr>
          </a:p>
        </p:txBody>
      </p:sp>
      <p:sp>
        <p:nvSpPr>
          <p:cNvPr id="2" name="Rectangle 1">
            <a:extLst>
              <a:ext uri="{FF2B5EF4-FFF2-40B4-BE49-F238E27FC236}">
                <a16:creationId xmlns:a16="http://schemas.microsoft.com/office/drawing/2014/main" id="{B77D93A7-9AB6-9D0D-98D5-39FA1F903619}"/>
              </a:ext>
            </a:extLst>
          </p:cNvPr>
          <p:cNvSpPr/>
          <p:nvPr/>
        </p:nvSpPr>
        <p:spPr>
          <a:xfrm>
            <a:off x="7368339" y="2701248"/>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Video Input</a:t>
            </a:r>
          </a:p>
        </p:txBody>
      </p:sp>
      <p:cxnSp>
        <p:nvCxnSpPr>
          <p:cNvPr id="5" name="Straight Arrow Connector 4">
            <a:extLst>
              <a:ext uri="{FF2B5EF4-FFF2-40B4-BE49-F238E27FC236}">
                <a16:creationId xmlns:a16="http://schemas.microsoft.com/office/drawing/2014/main" id="{EE3F73FB-D45F-B21C-0A0C-D1B05B12A85C}"/>
              </a:ext>
            </a:extLst>
          </p:cNvPr>
          <p:cNvCxnSpPr>
            <a:cxnSpLocks/>
            <a:stCxn id="2" idx="3"/>
            <a:endCxn id="12" idx="2"/>
          </p:cNvCxnSpPr>
          <p:nvPr/>
        </p:nvCxnSpPr>
        <p:spPr>
          <a:xfrm>
            <a:off x="8192325" y="2942675"/>
            <a:ext cx="2882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7" name="Rectangle 566">
            <a:extLst>
              <a:ext uri="{FF2B5EF4-FFF2-40B4-BE49-F238E27FC236}">
                <a16:creationId xmlns:a16="http://schemas.microsoft.com/office/drawing/2014/main" id="{FC794519-B1FC-82F4-A65A-60311611547A}"/>
              </a:ext>
            </a:extLst>
          </p:cNvPr>
          <p:cNvSpPr/>
          <p:nvPr/>
        </p:nvSpPr>
        <p:spPr>
          <a:xfrm>
            <a:off x="7355193" y="3815675"/>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568" name="Straight Arrow Connector 567">
            <a:extLst>
              <a:ext uri="{FF2B5EF4-FFF2-40B4-BE49-F238E27FC236}">
                <a16:creationId xmlns:a16="http://schemas.microsoft.com/office/drawing/2014/main" id="{CC50BC28-9300-8CA7-182E-F21A1AEB4D46}"/>
              </a:ext>
            </a:extLst>
          </p:cNvPr>
          <p:cNvCxnSpPr>
            <a:cxnSpLocks/>
            <a:stCxn id="567" idx="3"/>
          </p:cNvCxnSpPr>
          <p:nvPr/>
        </p:nvCxnSpPr>
        <p:spPr>
          <a:xfrm>
            <a:off x="8179179" y="4057102"/>
            <a:ext cx="31111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D44F249-5F24-E8F4-C6B9-EA47974DABC1}"/>
              </a:ext>
            </a:extLst>
          </p:cNvPr>
          <p:cNvSpPr txBox="1"/>
          <p:nvPr/>
        </p:nvSpPr>
        <p:spPr>
          <a:xfrm>
            <a:off x="2749722" y="1359492"/>
            <a:ext cx="1673326" cy="276999"/>
          </a:xfrm>
          <a:prstGeom prst="rect">
            <a:avLst/>
          </a:prstGeom>
          <a:noFill/>
        </p:spPr>
        <p:txBody>
          <a:bodyPr wrap="square" rtlCol="0">
            <a:spAutoFit/>
          </a:bodyPr>
          <a:lstStyle/>
          <a:p>
            <a:pPr algn="ctr"/>
            <a:r>
              <a:rPr lang="en-IN" sz="1200" b="1" dirty="0"/>
              <a:t>Video Model Results</a:t>
            </a:r>
          </a:p>
        </p:txBody>
      </p:sp>
      <p:graphicFrame>
        <p:nvGraphicFramePr>
          <p:cNvPr id="7" name="Table 6">
            <a:extLst>
              <a:ext uri="{FF2B5EF4-FFF2-40B4-BE49-F238E27FC236}">
                <a16:creationId xmlns:a16="http://schemas.microsoft.com/office/drawing/2014/main" id="{1711C1D6-DF8D-E5F8-08EB-1D9595156E42}"/>
              </a:ext>
            </a:extLst>
          </p:cNvPr>
          <p:cNvGraphicFramePr>
            <a:graphicFrameLocks noGrp="1"/>
          </p:cNvGraphicFramePr>
          <p:nvPr>
            <p:extLst>
              <p:ext uri="{D42A27DB-BD31-4B8C-83A1-F6EECF244321}">
                <p14:modId xmlns:p14="http://schemas.microsoft.com/office/powerpoint/2010/main" val="1374596710"/>
              </p:ext>
            </p:extLst>
          </p:nvPr>
        </p:nvGraphicFramePr>
        <p:xfrm>
          <a:off x="654122" y="2490282"/>
          <a:ext cx="5441878" cy="2732405"/>
        </p:xfrm>
        <a:graphic>
          <a:graphicData uri="http://schemas.openxmlformats.org/drawingml/2006/table">
            <a:tbl>
              <a:tblPr/>
              <a:tblGrid>
                <a:gridCol w="983386">
                  <a:extLst>
                    <a:ext uri="{9D8B030D-6E8A-4147-A177-3AD203B41FA5}">
                      <a16:colId xmlns:a16="http://schemas.microsoft.com/office/drawing/2014/main" val="2018329457"/>
                    </a:ext>
                  </a:extLst>
                </a:gridCol>
                <a:gridCol w="1165870">
                  <a:extLst>
                    <a:ext uri="{9D8B030D-6E8A-4147-A177-3AD203B41FA5}">
                      <a16:colId xmlns:a16="http://schemas.microsoft.com/office/drawing/2014/main" val="2920036577"/>
                    </a:ext>
                  </a:extLst>
                </a:gridCol>
                <a:gridCol w="755894">
                  <a:extLst>
                    <a:ext uri="{9D8B030D-6E8A-4147-A177-3AD203B41FA5}">
                      <a16:colId xmlns:a16="http://schemas.microsoft.com/office/drawing/2014/main" val="2298811376"/>
                    </a:ext>
                  </a:extLst>
                </a:gridCol>
                <a:gridCol w="819952">
                  <a:extLst>
                    <a:ext uri="{9D8B030D-6E8A-4147-A177-3AD203B41FA5}">
                      <a16:colId xmlns:a16="http://schemas.microsoft.com/office/drawing/2014/main" val="856866092"/>
                    </a:ext>
                  </a:extLst>
                </a:gridCol>
                <a:gridCol w="768706">
                  <a:extLst>
                    <a:ext uri="{9D8B030D-6E8A-4147-A177-3AD203B41FA5}">
                      <a16:colId xmlns:a16="http://schemas.microsoft.com/office/drawing/2014/main" val="324488284"/>
                    </a:ext>
                  </a:extLst>
                </a:gridCol>
                <a:gridCol w="948070">
                  <a:extLst>
                    <a:ext uri="{9D8B030D-6E8A-4147-A177-3AD203B41FA5}">
                      <a16:colId xmlns:a16="http://schemas.microsoft.com/office/drawing/2014/main" val="3926701309"/>
                    </a:ext>
                  </a:extLst>
                </a:gridCol>
              </a:tblGrid>
              <a:tr h="174436">
                <a:tc gridSpan="6">
                  <a:txBody>
                    <a:bodyPr/>
                    <a:lstStyle/>
                    <a:p>
                      <a:pPr algn="ctr" fontAlgn="b"/>
                      <a:r>
                        <a:rPr lang="en-IN" sz="1100" b="1" i="0" u="none" strike="noStrike" dirty="0">
                          <a:solidFill>
                            <a:srgbClr val="FFFFFF"/>
                          </a:solidFill>
                          <a:effectLst/>
                          <a:latin typeface="Calibri" panose="020F0502020204030204" pitchFamily="34" charset="0"/>
                        </a:rPr>
                        <a:t>Ablation Study</a:t>
                      </a:r>
                    </a:p>
                  </a:txBody>
                  <a:tcPr marL="6350" marR="6350" marT="6350"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548235"/>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267853018"/>
                  </a:ext>
                </a:extLst>
              </a:tr>
              <a:tr h="342505">
                <a:tc>
                  <a:txBody>
                    <a:bodyPr/>
                    <a:lstStyle/>
                    <a:p>
                      <a:pPr algn="ctr" fontAlgn="b"/>
                      <a:r>
                        <a:rPr lang="en-IN" sz="1100" b="0" i="0" u="none" strike="noStrike" dirty="0">
                          <a:solidFill>
                            <a:schemeClr val="bg1"/>
                          </a:solidFill>
                          <a:effectLst/>
                          <a:latin typeface="Calibri" panose="020F0502020204030204" pitchFamily="34" charset="0"/>
                        </a:rPr>
                        <a:t>Model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F8084"/>
                    </a:solidFill>
                  </a:tcPr>
                </a:tc>
                <a:tc>
                  <a:txBody>
                    <a:bodyPr/>
                    <a:lstStyle/>
                    <a:p>
                      <a:pPr algn="ctr" fontAlgn="b"/>
                      <a:r>
                        <a:rPr lang="en-IN" sz="1100" b="0" i="0" u="none" strike="noStrike" dirty="0">
                          <a:solidFill>
                            <a:schemeClr val="bg1"/>
                          </a:solidFill>
                          <a:effectLst/>
                          <a:latin typeface="Calibri" panose="020F0502020204030204" pitchFamily="34" charset="0"/>
                        </a:rPr>
                        <a:t>Dimension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F8084"/>
                    </a:solidFill>
                  </a:tcPr>
                </a:tc>
                <a:tc>
                  <a:txBody>
                    <a:bodyPr/>
                    <a:lstStyle/>
                    <a:p>
                      <a:pPr algn="ctr" fontAlgn="b"/>
                      <a:r>
                        <a:rPr lang="en-IN" sz="1100" b="0" i="0" u="none" strike="noStrike">
                          <a:solidFill>
                            <a:schemeClr val="bg1"/>
                          </a:solidFill>
                          <a:effectLst/>
                          <a:latin typeface="Calibri" panose="020F0502020204030204" pitchFamily="34" charset="0"/>
                        </a:rPr>
                        <a:t>Train MAE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F8084"/>
                    </a:solidFill>
                  </a:tcPr>
                </a:tc>
                <a:tc>
                  <a:txBody>
                    <a:bodyPr/>
                    <a:lstStyle/>
                    <a:p>
                      <a:pPr algn="ctr" fontAlgn="b"/>
                      <a:r>
                        <a:rPr lang="en-IN" sz="1100" b="0" i="0" u="none" strike="noStrike">
                          <a:solidFill>
                            <a:schemeClr val="bg1"/>
                          </a:solidFill>
                          <a:effectLst/>
                          <a:latin typeface="Calibri" panose="020F0502020204030204" pitchFamily="34" charset="0"/>
                        </a:rPr>
                        <a:t>Train PCC</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F8084"/>
                    </a:solidFill>
                  </a:tcPr>
                </a:tc>
                <a:tc>
                  <a:txBody>
                    <a:bodyPr/>
                    <a:lstStyle/>
                    <a:p>
                      <a:pPr algn="ctr" fontAlgn="b"/>
                      <a:r>
                        <a:rPr lang="en-IN" sz="1100" b="0" i="0" u="none" strike="noStrike">
                          <a:solidFill>
                            <a:schemeClr val="bg1"/>
                          </a:solidFill>
                          <a:effectLst/>
                          <a:latin typeface="Calibri" panose="020F0502020204030204" pitchFamily="34" charset="0"/>
                        </a:rPr>
                        <a:t>Test MAE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F8084"/>
                    </a:solidFill>
                  </a:tcPr>
                </a:tc>
                <a:tc>
                  <a:txBody>
                    <a:bodyPr/>
                    <a:lstStyle/>
                    <a:p>
                      <a:pPr algn="ctr" fontAlgn="b"/>
                      <a:r>
                        <a:rPr lang="en-IN" sz="1100" b="0" i="0" u="none" strike="noStrike">
                          <a:solidFill>
                            <a:schemeClr val="bg1"/>
                          </a:solidFill>
                          <a:effectLst/>
                          <a:latin typeface="Calibri" panose="020F0502020204030204" pitchFamily="34" charset="0"/>
                        </a:rPr>
                        <a:t>Test PCC</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F8084"/>
                    </a:solidFill>
                  </a:tcPr>
                </a:tc>
                <a:extLst>
                  <a:ext uri="{0D108BD9-81ED-4DB2-BD59-A6C34878D82A}">
                    <a16:rowId xmlns:a16="http://schemas.microsoft.com/office/drawing/2014/main" val="3557907134"/>
                  </a:ext>
                </a:extLst>
              </a:tr>
              <a:tr h="184622">
                <a:tc rowSpan="4">
                  <a:txBody>
                    <a:bodyPr/>
                    <a:lstStyle/>
                    <a:p>
                      <a:pPr algn="ctr" fontAlgn="ctr"/>
                      <a:r>
                        <a:rPr lang="en-IN" sz="1100" b="0" i="0" u="none" strike="noStrike" dirty="0">
                          <a:solidFill>
                            <a:srgbClr val="000000"/>
                          </a:solidFill>
                          <a:effectLst/>
                          <a:latin typeface="Calibri" panose="020F0502020204030204" pitchFamily="34" charset="0"/>
                        </a:rPr>
                        <a:t>DEAP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IN" sz="1100" b="0" i="0" u="none" strike="noStrike" dirty="0">
                          <a:solidFill>
                            <a:srgbClr val="000000"/>
                          </a:solidFill>
                          <a:effectLst/>
                          <a:latin typeface="Calibri" panose="020F0502020204030204" pitchFamily="34" charset="0"/>
                        </a:rPr>
                        <a:t>P</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2.6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2.1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99789961"/>
                  </a:ext>
                </a:extLst>
              </a:tr>
              <a:tr h="184622">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A</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2.65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55269804"/>
                  </a:ext>
                </a:extLst>
              </a:tr>
              <a:tr h="184622">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D</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60569867"/>
                  </a:ext>
                </a:extLst>
              </a:tr>
              <a:tr h="184622">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Overall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2.4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0.5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1.8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680246986"/>
                  </a:ext>
                </a:extLst>
              </a:tr>
              <a:tr h="184622">
                <a:tc rowSpan="4">
                  <a:txBody>
                    <a:bodyPr/>
                    <a:lstStyle/>
                    <a:p>
                      <a:pPr algn="ctr" fontAlgn="ctr"/>
                      <a:r>
                        <a:rPr lang="en-IN" sz="1100" b="0" i="0" u="none" strike="noStrike" dirty="0">
                          <a:solidFill>
                            <a:srgbClr val="000000"/>
                          </a:solidFill>
                          <a:effectLst/>
                          <a:latin typeface="Calibri" panose="020F0502020204030204" pitchFamily="34" charset="0"/>
                        </a:rPr>
                        <a:t>MITHOS</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IN" sz="1100" b="0" i="0" u="none" strike="noStrike" dirty="0">
                          <a:solidFill>
                            <a:srgbClr val="000000"/>
                          </a:solidFill>
                          <a:effectLst/>
                          <a:latin typeface="Calibri" panose="020F0502020204030204" pitchFamily="34" charset="0"/>
                        </a:rPr>
                        <a:t>P</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0.51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1.722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69134451"/>
                  </a:ext>
                </a:extLst>
              </a:tr>
              <a:tr h="184622">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A</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3.127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0.348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1.344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0.166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06928368"/>
                  </a:ext>
                </a:extLst>
              </a:tr>
              <a:tr h="184622">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D</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2.337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0.492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1.53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43007880"/>
                  </a:ext>
                </a:extLst>
              </a:tr>
              <a:tr h="184622">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Overall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2.8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603755284"/>
                  </a:ext>
                </a:extLst>
              </a:tr>
              <a:tr h="184622">
                <a:tc rowSpan="4">
                  <a:txBody>
                    <a:bodyPr/>
                    <a:lstStyle/>
                    <a:p>
                      <a:pPr algn="ctr" fontAlgn="ctr"/>
                      <a:r>
                        <a:rPr lang="en-IN" sz="1100" b="0" i="0" u="none" strike="noStrike" dirty="0">
                          <a:solidFill>
                            <a:srgbClr val="000000"/>
                          </a:solidFill>
                          <a:effectLst/>
                          <a:latin typeface="Calibri" panose="020F0502020204030204" pitchFamily="34" charset="0"/>
                        </a:rPr>
                        <a:t>DEAP + MITHOS</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IN" sz="1100" b="0" i="0" u="none" strike="noStrike" dirty="0">
                          <a:solidFill>
                            <a:srgbClr val="000000"/>
                          </a:solidFill>
                          <a:effectLst/>
                          <a:latin typeface="Calibri" panose="020F0502020204030204" pitchFamily="34" charset="0"/>
                        </a:rPr>
                        <a:t>P</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58626057"/>
                  </a:ext>
                </a:extLst>
              </a:tr>
              <a:tr h="184622">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A</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0.12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91726769"/>
                  </a:ext>
                </a:extLst>
              </a:tr>
              <a:tr h="184622">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D</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0.45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4265379"/>
                  </a:ext>
                </a:extLst>
              </a:tr>
              <a:tr h="184622">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Overall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0.3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766831747"/>
                  </a:ext>
                </a:extLst>
              </a:tr>
            </a:tbl>
          </a:graphicData>
        </a:graphic>
      </p:graphicFrame>
      <p:sp>
        <p:nvSpPr>
          <p:cNvPr id="9" name="Rectangle 8">
            <a:extLst>
              <a:ext uri="{FF2B5EF4-FFF2-40B4-BE49-F238E27FC236}">
                <a16:creationId xmlns:a16="http://schemas.microsoft.com/office/drawing/2014/main" id="{004A8249-36A4-43D8-D135-EDEAD1B3B4EB}"/>
              </a:ext>
            </a:extLst>
          </p:cNvPr>
          <p:cNvSpPr/>
          <p:nvPr/>
        </p:nvSpPr>
        <p:spPr>
          <a:xfrm>
            <a:off x="4377697" y="3527888"/>
            <a:ext cx="779101" cy="227546"/>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10" name="Rectangle 9">
            <a:extLst>
              <a:ext uri="{FF2B5EF4-FFF2-40B4-BE49-F238E27FC236}">
                <a16:creationId xmlns:a16="http://schemas.microsoft.com/office/drawing/2014/main" id="{A75BFC0B-AD0D-F8D2-06E0-DC166B21D72C}"/>
              </a:ext>
            </a:extLst>
          </p:cNvPr>
          <p:cNvSpPr/>
          <p:nvPr/>
        </p:nvSpPr>
        <p:spPr>
          <a:xfrm>
            <a:off x="4377697" y="4263339"/>
            <a:ext cx="779101" cy="227546"/>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14" name="Rectangle 13">
            <a:extLst>
              <a:ext uri="{FF2B5EF4-FFF2-40B4-BE49-F238E27FC236}">
                <a16:creationId xmlns:a16="http://schemas.microsoft.com/office/drawing/2014/main" id="{86549AEC-CFAA-41B0-A47D-E6EE27DF5609}"/>
              </a:ext>
            </a:extLst>
          </p:cNvPr>
          <p:cNvSpPr/>
          <p:nvPr/>
        </p:nvSpPr>
        <p:spPr>
          <a:xfrm>
            <a:off x="4377697" y="5005774"/>
            <a:ext cx="779101" cy="227546"/>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31" name="Rectangle 30">
            <a:extLst>
              <a:ext uri="{FF2B5EF4-FFF2-40B4-BE49-F238E27FC236}">
                <a16:creationId xmlns:a16="http://schemas.microsoft.com/office/drawing/2014/main" id="{767EA3FB-D287-1A57-A654-58E98679C5F1}"/>
              </a:ext>
            </a:extLst>
          </p:cNvPr>
          <p:cNvSpPr/>
          <p:nvPr/>
        </p:nvSpPr>
        <p:spPr>
          <a:xfrm>
            <a:off x="5250612" y="3527888"/>
            <a:ext cx="779101" cy="227546"/>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33" name="Rectangle 32">
            <a:extLst>
              <a:ext uri="{FF2B5EF4-FFF2-40B4-BE49-F238E27FC236}">
                <a16:creationId xmlns:a16="http://schemas.microsoft.com/office/drawing/2014/main" id="{2A553477-59CE-BBCB-CDD3-DD2174D05793}"/>
              </a:ext>
            </a:extLst>
          </p:cNvPr>
          <p:cNvSpPr/>
          <p:nvPr/>
        </p:nvSpPr>
        <p:spPr>
          <a:xfrm>
            <a:off x="5250612" y="4263339"/>
            <a:ext cx="779101" cy="227546"/>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37" name="Rectangle 36">
            <a:extLst>
              <a:ext uri="{FF2B5EF4-FFF2-40B4-BE49-F238E27FC236}">
                <a16:creationId xmlns:a16="http://schemas.microsoft.com/office/drawing/2014/main" id="{4D5AB28D-A481-2987-1C5D-1FFA32F202BA}"/>
              </a:ext>
            </a:extLst>
          </p:cNvPr>
          <p:cNvSpPr/>
          <p:nvPr/>
        </p:nvSpPr>
        <p:spPr>
          <a:xfrm>
            <a:off x="5250612" y="5005774"/>
            <a:ext cx="779101" cy="227546"/>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grpSp>
        <p:nvGrpSpPr>
          <p:cNvPr id="38" name="Group 37">
            <a:extLst>
              <a:ext uri="{FF2B5EF4-FFF2-40B4-BE49-F238E27FC236}">
                <a16:creationId xmlns:a16="http://schemas.microsoft.com/office/drawing/2014/main" id="{3F12CB96-28EA-93CD-C5C7-F9677EE3617F}"/>
              </a:ext>
            </a:extLst>
          </p:cNvPr>
          <p:cNvGrpSpPr/>
          <p:nvPr/>
        </p:nvGrpSpPr>
        <p:grpSpPr>
          <a:xfrm>
            <a:off x="0" y="380014"/>
            <a:ext cx="12191999" cy="557354"/>
            <a:chOff x="0" y="457200"/>
            <a:chExt cx="12191999" cy="606340"/>
          </a:xfrm>
        </p:grpSpPr>
        <p:sp>
          <p:nvSpPr>
            <p:cNvPr id="39" name="Rectangle 38">
              <a:extLst>
                <a:ext uri="{FF2B5EF4-FFF2-40B4-BE49-F238E27FC236}">
                  <a16:creationId xmlns:a16="http://schemas.microsoft.com/office/drawing/2014/main" id="{59A64818-B2B1-0FFD-725D-60B9EC985CA0}"/>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Architecture                     </a:t>
              </a:r>
              <a:r>
                <a:rPr lang="en-IN" sz="1200" dirty="0">
                  <a:solidFill>
                    <a:schemeClr val="bg1"/>
                  </a:solidFill>
                  <a:latin typeface="Bahnschrift Light"/>
                  <a:cs typeface="Calibri"/>
                </a:rPr>
                <a:t>Video</a:t>
              </a:r>
              <a:r>
                <a:rPr lang="en-IN" sz="1200" dirty="0">
                  <a:solidFill>
                    <a:schemeClr val="bg1">
                      <a:lumMod val="75000"/>
                    </a:schemeClr>
                  </a:solidFill>
                  <a:latin typeface="Bahnschrift Light"/>
                  <a:cs typeface="Calibri"/>
                </a:rPr>
                <a:t>                     Audio                      Fusion</a:t>
              </a:r>
              <a:endParaRPr lang="en-IN" sz="1200" dirty="0">
                <a:solidFill>
                  <a:schemeClr val="bg1"/>
                </a:solidFill>
                <a:latin typeface="Bahnschrift Light"/>
                <a:cs typeface="Calibri"/>
              </a:endParaRPr>
            </a:p>
          </p:txBody>
        </p:sp>
        <p:sp>
          <p:nvSpPr>
            <p:cNvPr id="43" name="Isosceles Triangle 42">
              <a:extLst>
                <a:ext uri="{FF2B5EF4-FFF2-40B4-BE49-F238E27FC236}">
                  <a16:creationId xmlns:a16="http://schemas.microsoft.com/office/drawing/2014/main" id="{32AA3A04-5C47-F5D8-3FCA-3B688A4F0B98}"/>
                </a:ext>
              </a:extLst>
            </p:cNvPr>
            <p:cNvSpPr/>
            <p:nvPr/>
          </p:nvSpPr>
          <p:spPr>
            <a:xfrm rot="10800000">
              <a:off x="622895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44" name="Rectangle 43">
            <a:extLst>
              <a:ext uri="{FF2B5EF4-FFF2-40B4-BE49-F238E27FC236}">
                <a16:creationId xmlns:a16="http://schemas.microsoft.com/office/drawing/2014/main" id="{5EEB352F-C420-2A05-AA91-7B442511C457}"/>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45" name="Isosceles Triangle 44">
            <a:extLst>
              <a:ext uri="{FF2B5EF4-FFF2-40B4-BE49-F238E27FC236}">
                <a16:creationId xmlns:a16="http://schemas.microsoft.com/office/drawing/2014/main" id="{CBF67353-4A2D-DCDC-538C-6A94F2D7BA76}"/>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3286316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par>
                                <p:cTn id="19" presetID="1" presetClass="exit" presetSubtype="0" fill="hold" grpId="1" nodeType="withEffect">
                                  <p:stCondLst>
                                    <p:cond delay="0"/>
                                  </p:stCondLst>
                                  <p:childTnLst>
                                    <p:set>
                                      <p:cBhvr>
                                        <p:cTn id="20" dur="1" fill="hold">
                                          <p:stCondLst>
                                            <p:cond delay="0"/>
                                          </p:stCondLst>
                                        </p:cTn>
                                        <p:tgtEl>
                                          <p:spTgt spid="9"/>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10"/>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P spid="10" grpId="1" animBg="1"/>
      <p:bldP spid="14" grpId="0" animBg="1"/>
      <p:bldP spid="14" grpId="1" animBg="1"/>
      <p:bldP spid="31" grpId="0" animBg="1"/>
      <p:bldP spid="33" grpId="0" animBg="1"/>
      <p:bldP spid="3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C41CBD-E8DF-43E4-5BFE-7C82D5E9F397}"/>
            </a:ext>
          </a:extLst>
        </p:cNvPr>
        <p:cNvGrpSpPr/>
        <p:nvPr/>
      </p:nvGrpSpPr>
      <p:grpSpPr>
        <a:xfrm>
          <a:off x="0" y="0"/>
          <a:ext cx="0" cy="0"/>
          <a:chOff x="0" y="0"/>
          <a:chExt cx="0" cy="0"/>
        </a:xfrm>
      </p:grpSpPr>
      <p:sp>
        <p:nvSpPr>
          <p:cNvPr id="4" name="Speech Bubble: Rectangle 3">
            <a:extLst>
              <a:ext uri="{FF2B5EF4-FFF2-40B4-BE49-F238E27FC236}">
                <a16:creationId xmlns:a16="http://schemas.microsoft.com/office/drawing/2014/main" id="{692655D7-4092-ABA0-18C4-20096C73A817}"/>
              </a:ext>
            </a:extLst>
          </p:cNvPr>
          <p:cNvSpPr/>
          <p:nvPr/>
        </p:nvSpPr>
        <p:spPr>
          <a:xfrm>
            <a:off x="450957" y="1136586"/>
            <a:ext cx="6270856" cy="4751961"/>
          </a:xfrm>
          <a:prstGeom prst="wedgeRectCallout">
            <a:avLst>
              <a:gd name="adj1" fmla="val 58065"/>
              <a:gd name="adj2" fmla="val 11077"/>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29" name="Straight Arrow Connector 28">
            <a:extLst>
              <a:ext uri="{FF2B5EF4-FFF2-40B4-BE49-F238E27FC236}">
                <a16:creationId xmlns:a16="http://schemas.microsoft.com/office/drawing/2014/main" id="{9DCF6BAC-32F8-AD2A-0B6F-4FF50FE9260F}"/>
              </a:ext>
            </a:extLst>
          </p:cNvPr>
          <p:cNvCxnSpPr>
            <a:cxnSpLocks/>
            <a:stCxn id="18" idx="0"/>
            <a:endCxn id="28" idx="1"/>
          </p:cNvCxnSpPr>
          <p:nvPr/>
        </p:nvCxnSpPr>
        <p:spPr>
          <a:xfrm>
            <a:off x="10721457" y="3496888"/>
            <a:ext cx="245100" cy="0"/>
          </a:xfrm>
          <a:prstGeom prst="straightConnector1">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DFBF84F8-D120-6DD2-FBE0-C5EBD5F5348F}"/>
              </a:ext>
            </a:extLst>
          </p:cNvPr>
          <p:cNvSpPr/>
          <p:nvPr/>
        </p:nvSpPr>
        <p:spPr>
          <a:xfrm>
            <a:off x="0" y="6375146"/>
            <a:ext cx="12192000" cy="482854"/>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US" sz="900" dirty="0">
                <a:solidFill>
                  <a:schemeClr val="bg1"/>
                </a:solidFill>
              </a:rPr>
              <a:t>[1] Johannes Wagner, et al. Dawn of the transformer era in speech emotion recognition: closing the valence gap.</a:t>
            </a:r>
          </a:p>
        </p:txBody>
      </p:sp>
      <p:sp>
        <p:nvSpPr>
          <p:cNvPr id="17" name="Slide Number Placeholder 16">
            <a:extLst>
              <a:ext uri="{FF2B5EF4-FFF2-40B4-BE49-F238E27FC236}">
                <a16:creationId xmlns:a16="http://schemas.microsoft.com/office/drawing/2014/main" id="{F208299C-FA56-A70A-7F30-4F822B43EECB}"/>
              </a:ext>
            </a:extLst>
          </p:cNvPr>
          <p:cNvSpPr>
            <a:spLocks noGrp="1"/>
          </p:cNvSpPr>
          <p:nvPr>
            <p:ph type="sldNum" sz="quarter" idx="12"/>
          </p:nvPr>
        </p:nvSpPr>
        <p:spPr/>
        <p:txBody>
          <a:bodyPr/>
          <a:lstStyle/>
          <a:p>
            <a:fld id="{821DA933-34E6-4946-B97D-E0783D4A57BC}" type="slidenum">
              <a:rPr lang="en-IN" smtClean="0"/>
              <a:t>17</a:t>
            </a:fld>
            <a:endParaRPr lang="en-IN"/>
          </a:p>
        </p:txBody>
      </p:sp>
      <p:sp>
        <p:nvSpPr>
          <p:cNvPr id="18" name="Rectangle: Diagonal Corners Rounded 17">
            <a:extLst>
              <a:ext uri="{FF2B5EF4-FFF2-40B4-BE49-F238E27FC236}">
                <a16:creationId xmlns:a16="http://schemas.microsoft.com/office/drawing/2014/main" id="{40CFBD3A-4202-5B42-8359-3080E92C59CD}"/>
              </a:ext>
            </a:extLst>
          </p:cNvPr>
          <p:cNvSpPr/>
          <p:nvPr/>
        </p:nvSpPr>
        <p:spPr>
          <a:xfrm>
            <a:off x="9946971" y="3169295"/>
            <a:ext cx="774486" cy="655185"/>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Fusion Module</a:t>
            </a:r>
            <a:endParaRPr lang="en-IN" sz="1200" baseline="30000" dirty="0">
              <a:latin typeface="Bahnschrift Light" panose="020B0502040204020203" pitchFamily="34" charset="0"/>
            </a:endParaRPr>
          </a:p>
        </p:txBody>
      </p:sp>
      <p:cxnSp>
        <p:nvCxnSpPr>
          <p:cNvPr id="26" name="Connector: Elbow 25">
            <a:extLst>
              <a:ext uri="{FF2B5EF4-FFF2-40B4-BE49-F238E27FC236}">
                <a16:creationId xmlns:a16="http://schemas.microsoft.com/office/drawing/2014/main" id="{60DF46E2-A097-4CC5-47ED-2C73C28585B1}"/>
              </a:ext>
            </a:extLst>
          </p:cNvPr>
          <p:cNvCxnSpPr>
            <a:cxnSpLocks/>
            <a:stCxn id="12" idx="0"/>
            <a:endCxn id="18" idx="2"/>
          </p:cNvCxnSpPr>
          <p:nvPr/>
        </p:nvCxnSpPr>
        <p:spPr>
          <a:xfrm>
            <a:off x="9692153" y="2942675"/>
            <a:ext cx="254818" cy="554213"/>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5557C39A-6884-0624-0895-A5B61FA2E912}"/>
              </a:ext>
            </a:extLst>
          </p:cNvPr>
          <p:cNvCxnSpPr>
            <a:cxnSpLocks/>
            <a:stCxn id="32" idx="0"/>
            <a:endCxn id="18" idx="2"/>
          </p:cNvCxnSpPr>
          <p:nvPr/>
        </p:nvCxnSpPr>
        <p:spPr>
          <a:xfrm flipV="1">
            <a:off x="9701871" y="3496888"/>
            <a:ext cx="245100" cy="560215"/>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C2FA1DE3-EEE6-45E7-BD8C-280E0F2DA51A}"/>
              </a:ext>
            </a:extLst>
          </p:cNvPr>
          <p:cNvSpPr/>
          <p:nvPr/>
        </p:nvSpPr>
        <p:spPr>
          <a:xfrm>
            <a:off x="10966557" y="3266025"/>
            <a:ext cx="774486" cy="461725"/>
          </a:xfrm>
          <a:prstGeom prst="round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PAD Output</a:t>
            </a:r>
          </a:p>
        </p:txBody>
      </p:sp>
      <p:sp>
        <p:nvSpPr>
          <p:cNvPr id="32" name="Rectangle: Diagonal Corners Rounded 31">
            <a:extLst>
              <a:ext uri="{FF2B5EF4-FFF2-40B4-BE49-F238E27FC236}">
                <a16:creationId xmlns:a16="http://schemas.microsoft.com/office/drawing/2014/main" id="{C5CB1D8D-C20F-B1A9-5FF0-F2458904EA89}"/>
              </a:ext>
            </a:extLst>
          </p:cNvPr>
          <p:cNvSpPr/>
          <p:nvPr/>
        </p:nvSpPr>
        <p:spPr>
          <a:xfrm>
            <a:off x="8490291" y="3575122"/>
            <a:ext cx="1211580" cy="963961"/>
          </a:xfrm>
          <a:prstGeom prst="round2Diag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Audio Feature Extractor</a:t>
            </a:r>
            <a:endParaRPr lang="en-IN" sz="1200" baseline="30000" dirty="0">
              <a:latin typeface="Bahnschrift Light" panose="020B0502040204020203" pitchFamily="34" charset="0"/>
            </a:endParaRPr>
          </a:p>
        </p:txBody>
      </p:sp>
      <p:sp>
        <p:nvSpPr>
          <p:cNvPr id="12" name="Rectangle: Diagonal Corners Rounded 11">
            <a:extLst>
              <a:ext uri="{FF2B5EF4-FFF2-40B4-BE49-F238E27FC236}">
                <a16:creationId xmlns:a16="http://schemas.microsoft.com/office/drawing/2014/main" id="{F6CED959-24D5-759A-CDF2-39129B00D02A}"/>
              </a:ext>
            </a:extLst>
          </p:cNvPr>
          <p:cNvSpPr/>
          <p:nvPr/>
        </p:nvSpPr>
        <p:spPr>
          <a:xfrm>
            <a:off x="8480573" y="2460694"/>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Video Feature Extractor</a:t>
            </a:r>
            <a:endParaRPr lang="en-IN" sz="1200" baseline="30000" dirty="0">
              <a:latin typeface="Bahnschrift Light" panose="020B0502040204020203" pitchFamily="34" charset="0"/>
            </a:endParaRPr>
          </a:p>
        </p:txBody>
      </p:sp>
      <p:sp>
        <p:nvSpPr>
          <p:cNvPr id="2" name="Rectangle 1">
            <a:extLst>
              <a:ext uri="{FF2B5EF4-FFF2-40B4-BE49-F238E27FC236}">
                <a16:creationId xmlns:a16="http://schemas.microsoft.com/office/drawing/2014/main" id="{253EFC06-0EA9-DE6E-823C-5EA536C87291}"/>
              </a:ext>
            </a:extLst>
          </p:cNvPr>
          <p:cNvSpPr/>
          <p:nvPr/>
        </p:nvSpPr>
        <p:spPr>
          <a:xfrm>
            <a:off x="7368339" y="2701248"/>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Video Input</a:t>
            </a:r>
          </a:p>
        </p:txBody>
      </p:sp>
      <p:cxnSp>
        <p:nvCxnSpPr>
          <p:cNvPr id="5" name="Straight Arrow Connector 4">
            <a:extLst>
              <a:ext uri="{FF2B5EF4-FFF2-40B4-BE49-F238E27FC236}">
                <a16:creationId xmlns:a16="http://schemas.microsoft.com/office/drawing/2014/main" id="{7C156E12-2CA0-556B-F322-415BFCB4395A}"/>
              </a:ext>
            </a:extLst>
          </p:cNvPr>
          <p:cNvCxnSpPr>
            <a:cxnSpLocks/>
            <a:stCxn id="2" idx="3"/>
            <a:endCxn id="12" idx="2"/>
          </p:cNvCxnSpPr>
          <p:nvPr/>
        </p:nvCxnSpPr>
        <p:spPr>
          <a:xfrm>
            <a:off x="8192325" y="2942675"/>
            <a:ext cx="2882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7" name="Rectangle 566">
            <a:extLst>
              <a:ext uri="{FF2B5EF4-FFF2-40B4-BE49-F238E27FC236}">
                <a16:creationId xmlns:a16="http://schemas.microsoft.com/office/drawing/2014/main" id="{2CDBC080-897E-58EE-60D7-DB91734B9380}"/>
              </a:ext>
            </a:extLst>
          </p:cNvPr>
          <p:cNvSpPr/>
          <p:nvPr/>
        </p:nvSpPr>
        <p:spPr>
          <a:xfrm>
            <a:off x="7355193" y="3815675"/>
            <a:ext cx="823986" cy="482854"/>
          </a:xfrm>
          <a:prstGeom prst="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568" name="Straight Arrow Connector 567">
            <a:extLst>
              <a:ext uri="{FF2B5EF4-FFF2-40B4-BE49-F238E27FC236}">
                <a16:creationId xmlns:a16="http://schemas.microsoft.com/office/drawing/2014/main" id="{400D5526-D52B-6370-E99B-92AB84536336}"/>
              </a:ext>
            </a:extLst>
          </p:cNvPr>
          <p:cNvCxnSpPr>
            <a:cxnSpLocks/>
            <a:stCxn id="567" idx="3"/>
          </p:cNvCxnSpPr>
          <p:nvPr/>
        </p:nvCxnSpPr>
        <p:spPr>
          <a:xfrm>
            <a:off x="8179179" y="4057102"/>
            <a:ext cx="31111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A487081-8441-9794-C8FC-0F8B5C3A082C}"/>
              </a:ext>
            </a:extLst>
          </p:cNvPr>
          <p:cNvSpPr txBox="1"/>
          <p:nvPr/>
        </p:nvSpPr>
        <p:spPr>
          <a:xfrm>
            <a:off x="2711621" y="4331369"/>
            <a:ext cx="1673326" cy="276999"/>
          </a:xfrm>
          <a:prstGeom prst="rect">
            <a:avLst/>
          </a:prstGeom>
          <a:noFill/>
        </p:spPr>
        <p:txBody>
          <a:bodyPr wrap="square" rtlCol="0">
            <a:spAutoFit/>
          </a:bodyPr>
          <a:lstStyle/>
          <a:p>
            <a:pPr algn="ctr"/>
            <a:r>
              <a:rPr lang="en-IN" sz="1200" b="1" dirty="0"/>
              <a:t>Audio Inputs</a:t>
            </a:r>
          </a:p>
        </p:txBody>
      </p:sp>
      <p:pic>
        <p:nvPicPr>
          <p:cNvPr id="2050" name="Picture 2" descr="Wav File PNG Transparent Images Free Download | Vector Files | Pngtree">
            <a:extLst>
              <a:ext uri="{FF2B5EF4-FFF2-40B4-BE49-F238E27FC236}">
                <a16:creationId xmlns:a16="http://schemas.microsoft.com/office/drawing/2014/main" id="{C4AB46C7-0EB3-7D13-6B89-9A045567CF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6895" y="4763020"/>
            <a:ext cx="969453" cy="96945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1DB22DB-88DB-B553-A177-48D9ECA24414}"/>
              </a:ext>
            </a:extLst>
          </p:cNvPr>
          <p:cNvSpPr txBox="1"/>
          <p:nvPr/>
        </p:nvSpPr>
        <p:spPr>
          <a:xfrm>
            <a:off x="3601314" y="4918217"/>
            <a:ext cx="1248059" cy="646331"/>
          </a:xfrm>
          <a:prstGeom prst="rect">
            <a:avLst/>
          </a:prstGeom>
          <a:noFill/>
        </p:spPr>
        <p:txBody>
          <a:bodyPr wrap="square" rtlCol="0">
            <a:spAutoFit/>
          </a:bodyPr>
          <a:lstStyle/>
          <a:p>
            <a:pPr algn="ctr"/>
            <a:r>
              <a:rPr lang="en-US" dirty="0"/>
              <a:t>16K Hz Frequency</a:t>
            </a:r>
            <a:endParaRPr lang="en-IN" dirty="0"/>
          </a:p>
        </p:txBody>
      </p:sp>
      <p:cxnSp>
        <p:nvCxnSpPr>
          <p:cNvPr id="11" name="Straight Connector 10">
            <a:extLst>
              <a:ext uri="{FF2B5EF4-FFF2-40B4-BE49-F238E27FC236}">
                <a16:creationId xmlns:a16="http://schemas.microsoft.com/office/drawing/2014/main" id="{D7796036-006F-FC30-8C97-728FAE25BFC6}"/>
              </a:ext>
            </a:extLst>
          </p:cNvPr>
          <p:cNvCxnSpPr/>
          <p:nvPr/>
        </p:nvCxnSpPr>
        <p:spPr>
          <a:xfrm>
            <a:off x="829595" y="4057102"/>
            <a:ext cx="5466945" cy="0"/>
          </a:xfrm>
          <a:prstGeom prst="line">
            <a:avLst/>
          </a:prstGeom>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FD717E08-5BE2-0CBC-A3D8-B2C41A2F2FE8}"/>
              </a:ext>
            </a:extLst>
          </p:cNvPr>
          <p:cNvSpPr txBox="1"/>
          <p:nvPr/>
        </p:nvSpPr>
        <p:spPr>
          <a:xfrm>
            <a:off x="2753672" y="1342730"/>
            <a:ext cx="1673326" cy="276999"/>
          </a:xfrm>
          <a:prstGeom prst="rect">
            <a:avLst/>
          </a:prstGeom>
          <a:noFill/>
        </p:spPr>
        <p:txBody>
          <a:bodyPr wrap="square" rtlCol="0">
            <a:spAutoFit/>
          </a:bodyPr>
          <a:lstStyle/>
          <a:p>
            <a:pPr algn="ctr"/>
            <a:r>
              <a:rPr lang="en-IN" sz="1200" b="1" dirty="0"/>
              <a:t>Audio Models</a:t>
            </a:r>
          </a:p>
        </p:txBody>
      </p:sp>
      <p:pic>
        <p:nvPicPr>
          <p:cNvPr id="15" name="Picture 2" descr="Applied Deep Learning - Part 4: Convolutional Neural Networks | by Arden  Dertat | Towards Data Science">
            <a:extLst>
              <a:ext uri="{FF2B5EF4-FFF2-40B4-BE49-F238E27FC236}">
                <a16:creationId xmlns:a16="http://schemas.microsoft.com/office/drawing/2014/main" id="{143779C8-580D-9E77-96DF-BE53289BF7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6964" y="2518467"/>
            <a:ext cx="1447296" cy="848415"/>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3381A012-7F92-3E51-84D7-797F9CC1AB23}"/>
              </a:ext>
            </a:extLst>
          </p:cNvPr>
          <p:cNvSpPr txBox="1"/>
          <p:nvPr/>
        </p:nvSpPr>
        <p:spPr>
          <a:xfrm>
            <a:off x="1001053" y="2227560"/>
            <a:ext cx="1179898" cy="253916"/>
          </a:xfrm>
          <a:prstGeom prst="rect">
            <a:avLst/>
          </a:prstGeom>
          <a:noFill/>
        </p:spPr>
        <p:txBody>
          <a:bodyPr wrap="square" rtlCol="0">
            <a:spAutoFit/>
          </a:bodyPr>
          <a:lstStyle/>
          <a:p>
            <a:pPr algn="ctr"/>
            <a:r>
              <a:rPr lang="en-IN" sz="1050" dirty="0"/>
              <a:t>CNN-based</a:t>
            </a:r>
          </a:p>
        </p:txBody>
      </p:sp>
      <p:pic>
        <p:nvPicPr>
          <p:cNvPr id="21" name="Picture 20" descr="A diagram of a complex process&#10;&#10;Description automatically generated">
            <a:extLst>
              <a:ext uri="{FF2B5EF4-FFF2-40B4-BE49-F238E27FC236}">
                <a16:creationId xmlns:a16="http://schemas.microsoft.com/office/drawing/2014/main" id="{B28A3149-77C2-E23F-E51C-2F2CC2E0E84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88993" y="2110548"/>
            <a:ext cx="3798087" cy="1553247"/>
          </a:xfrm>
          <a:prstGeom prst="rect">
            <a:avLst/>
          </a:prstGeom>
        </p:spPr>
      </p:pic>
      <p:sp>
        <p:nvSpPr>
          <p:cNvPr id="22" name="TextBox 21">
            <a:extLst>
              <a:ext uri="{FF2B5EF4-FFF2-40B4-BE49-F238E27FC236}">
                <a16:creationId xmlns:a16="http://schemas.microsoft.com/office/drawing/2014/main" id="{E08CC1D3-CA9B-EB6F-EA1E-106BF4520E54}"/>
              </a:ext>
            </a:extLst>
          </p:cNvPr>
          <p:cNvSpPr txBox="1"/>
          <p:nvPr/>
        </p:nvSpPr>
        <p:spPr>
          <a:xfrm>
            <a:off x="3508837" y="1868047"/>
            <a:ext cx="2238518" cy="253916"/>
          </a:xfrm>
          <a:prstGeom prst="rect">
            <a:avLst/>
          </a:prstGeom>
          <a:noFill/>
        </p:spPr>
        <p:txBody>
          <a:bodyPr wrap="square" rtlCol="0">
            <a:spAutoFit/>
          </a:bodyPr>
          <a:lstStyle/>
          <a:p>
            <a:pPr algn="ctr"/>
            <a:r>
              <a:rPr lang="en-IN" sz="1050" dirty="0"/>
              <a:t>Transformer-based Wav2Vec2 </a:t>
            </a:r>
            <a:r>
              <a:rPr lang="en-IN" sz="1050" baseline="30000" dirty="0"/>
              <a:t>[1]</a:t>
            </a:r>
          </a:p>
        </p:txBody>
      </p:sp>
      <p:grpSp>
        <p:nvGrpSpPr>
          <p:cNvPr id="23" name="Group 22">
            <a:extLst>
              <a:ext uri="{FF2B5EF4-FFF2-40B4-BE49-F238E27FC236}">
                <a16:creationId xmlns:a16="http://schemas.microsoft.com/office/drawing/2014/main" id="{B25D8B42-CC98-EE1F-8FD2-65ABAEA0FBAB}"/>
              </a:ext>
            </a:extLst>
          </p:cNvPr>
          <p:cNvGrpSpPr/>
          <p:nvPr/>
        </p:nvGrpSpPr>
        <p:grpSpPr>
          <a:xfrm>
            <a:off x="0" y="380014"/>
            <a:ext cx="12191999" cy="557354"/>
            <a:chOff x="0" y="457200"/>
            <a:chExt cx="12191999" cy="606340"/>
          </a:xfrm>
        </p:grpSpPr>
        <p:sp>
          <p:nvSpPr>
            <p:cNvPr id="24" name="Rectangle 23">
              <a:extLst>
                <a:ext uri="{FF2B5EF4-FFF2-40B4-BE49-F238E27FC236}">
                  <a16:creationId xmlns:a16="http://schemas.microsoft.com/office/drawing/2014/main" id="{FA3713BA-D1F6-584E-8FD6-ABE610AFA2AB}"/>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Architecture                     Video                     </a:t>
              </a:r>
              <a:r>
                <a:rPr lang="en-IN" sz="1200" dirty="0">
                  <a:solidFill>
                    <a:schemeClr val="bg1"/>
                  </a:solidFill>
                  <a:latin typeface="Bahnschrift Light"/>
                  <a:cs typeface="Calibri"/>
                </a:rPr>
                <a:t>Audio</a:t>
              </a:r>
              <a:r>
                <a:rPr lang="en-IN" sz="1200" dirty="0">
                  <a:solidFill>
                    <a:schemeClr val="bg1">
                      <a:lumMod val="75000"/>
                    </a:schemeClr>
                  </a:solidFill>
                  <a:latin typeface="Bahnschrift Light"/>
                  <a:cs typeface="Calibri"/>
                </a:rPr>
                <a:t>                      Fusion</a:t>
              </a:r>
              <a:endParaRPr lang="en-IN" sz="1200" dirty="0">
                <a:solidFill>
                  <a:schemeClr val="bg1"/>
                </a:solidFill>
                <a:latin typeface="Bahnschrift Light"/>
                <a:cs typeface="Calibri"/>
              </a:endParaRPr>
            </a:p>
          </p:txBody>
        </p:sp>
        <p:sp>
          <p:nvSpPr>
            <p:cNvPr id="30" name="Isosceles Triangle 29">
              <a:extLst>
                <a:ext uri="{FF2B5EF4-FFF2-40B4-BE49-F238E27FC236}">
                  <a16:creationId xmlns:a16="http://schemas.microsoft.com/office/drawing/2014/main" id="{DD72B0E3-C2B6-848A-1BFB-6F8F00E03748}"/>
                </a:ext>
              </a:extLst>
            </p:cNvPr>
            <p:cNvSpPr/>
            <p:nvPr/>
          </p:nvSpPr>
          <p:spPr>
            <a:xfrm rot="10800000">
              <a:off x="746847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31" name="Rectangle 30">
            <a:extLst>
              <a:ext uri="{FF2B5EF4-FFF2-40B4-BE49-F238E27FC236}">
                <a16:creationId xmlns:a16="http://schemas.microsoft.com/office/drawing/2014/main" id="{312E8555-16BF-2B24-7CFA-ACA4F0D40756}"/>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33" name="Isosceles Triangle 32">
            <a:extLst>
              <a:ext uri="{FF2B5EF4-FFF2-40B4-BE49-F238E27FC236}">
                <a16:creationId xmlns:a16="http://schemas.microsoft.com/office/drawing/2014/main" id="{EAD9717B-CA69-FFAA-E810-3BBEFCD28F1C}"/>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0120464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05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P spid="13" grpId="0"/>
      <p:bldP spid="19" grpId="0"/>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F88C11-416D-78F5-4163-4DB590F184AA}"/>
            </a:ext>
          </a:extLst>
        </p:cNvPr>
        <p:cNvGrpSpPr/>
        <p:nvPr/>
      </p:nvGrpSpPr>
      <p:grpSpPr>
        <a:xfrm>
          <a:off x="0" y="0"/>
          <a:ext cx="0" cy="0"/>
          <a:chOff x="0" y="0"/>
          <a:chExt cx="0" cy="0"/>
        </a:xfrm>
      </p:grpSpPr>
      <p:sp>
        <p:nvSpPr>
          <p:cNvPr id="14" name="Rectangle 13">
            <a:extLst>
              <a:ext uri="{FF2B5EF4-FFF2-40B4-BE49-F238E27FC236}">
                <a16:creationId xmlns:a16="http://schemas.microsoft.com/office/drawing/2014/main" id="{700586A0-D309-A552-C9B5-636C0D667773}"/>
              </a:ext>
            </a:extLst>
          </p:cNvPr>
          <p:cNvSpPr/>
          <p:nvPr/>
        </p:nvSpPr>
        <p:spPr>
          <a:xfrm>
            <a:off x="0" y="6375146"/>
            <a:ext cx="12192000" cy="482854"/>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sp>
        <p:nvSpPr>
          <p:cNvPr id="4" name="Speech Bubble: Rectangle 3">
            <a:extLst>
              <a:ext uri="{FF2B5EF4-FFF2-40B4-BE49-F238E27FC236}">
                <a16:creationId xmlns:a16="http://schemas.microsoft.com/office/drawing/2014/main" id="{7AB30CE6-1D77-2625-81F8-7E6EF2C19615}"/>
              </a:ext>
            </a:extLst>
          </p:cNvPr>
          <p:cNvSpPr/>
          <p:nvPr/>
        </p:nvSpPr>
        <p:spPr>
          <a:xfrm>
            <a:off x="450957" y="1136586"/>
            <a:ext cx="6270856" cy="4751961"/>
          </a:xfrm>
          <a:prstGeom prst="wedgeRectCallout">
            <a:avLst>
              <a:gd name="adj1" fmla="val 59151"/>
              <a:gd name="adj2" fmla="val 10463"/>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29" name="Straight Arrow Connector 28">
            <a:extLst>
              <a:ext uri="{FF2B5EF4-FFF2-40B4-BE49-F238E27FC236}">
                <a16:creationId xmlns:a16="http://schemas.microsoft.com/office/drawing/2014/main" id="{C19E551F-99ED-8D64-22BE-C88AA27298B9}"/>
              </a:ext>
            </a:extLst>
          </p:cNvPr>
          <p:cNvCxnSpPr>
            <a:cxnSpLocks/>
            <a:stCxn id="18" idx="0"/>
            <a:endCxn id="28" idx="1"/>
          </p:cNvCxnSpPr>
          <p:nvPr/>
        </p:nvCxnSpPr>
        <p:spPr>
          <a:xfrm>
            <a:off x="10721457" y="3496888"/>
            <a:ext cx="245100" cy="0"/>
          </a:xfrm>
          <a:prstGeom prst="straightConnector1">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17" name="Slide Number Placeholder 16">
            <a:extLst>
              <a:ext uri="{FF2B5EF4-FFF2-40B4-BE49-F238E27FC236}">
                <a16:creationId xmlns:a16="http://schemas.microsoft.com/office/drawing/2014/main" id="{EC494E4B-E793-4294-C471-C0111721709B}"/>
              </a:ext>
            </a:extLst>
          </p:cNvPr>
          <p:cNvSpPr>
            <a:spLocks noGrp="1"/>
          </p:cNvSpPr>
          <p:nvPr>
            <p:ph type="sldNum" sz="quarter" idx="12"/>
          </p:nvPr>
        </p:nvSpPr>
        <p:spPr/>
        <p:txBody>
          <a:bodyPr/>
          <a:lstStyle/>
          <a:p>
            <a:fld id="{821DA933-34E6-4946-B97D-E0783D4A57BC}" type="slidenum">
              <a:rPr lang="en-IN" smtClean="0"/>
              <a:t>18</a:t>
            </a:fld>
            <a:endParaRPr lang="en-IN"/>
          </a:p>
        </p:txBody>
      </p:sp>
      <p:sp>
        <p:nvSpPr>
          <p:cNvPr id="18" name="Rectangle: Diagonal Corners Rounded 17">
            <a:extLst>
              <a:ext uri="{FF2B5EF4-FFF2-40B4-BE49-F238E27FC236}">
                <a16:creationId xmlns:a16="http://schemas.microsoft.com/office/drawing/2014/main" id="{A7D21B2D-B978-7051-4305-9431B0DFF0BA}"/>
              </a:ext>
            </a:extLst>
          </p:cNvPr>
          <p:cNvSpPr/>
          <p:nvPr/>
        </p:nvSpPr>
        <p:spPr>
          <a:xfrm>
            <a:off x="9946971" y="3169295"/>
            <a:ext cx="774486" cy="655185"/>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Fusion Module</a:t>
            </a:r>
            <a:endParaRPr lang="en-IN" sz="1200" baseline="30000" dirty="0">
              <a:latin typeface="Bahnschrift Light" panose="020B0502040204020203" pitchFamily="34" charset="0"/>
            </a:endParaRPr>
          </a:p>
        </p:txBody>
      </p:sp>
      <p:cxnSp>
        <p:nvCxnSpPr>
          <p:cNvPr id="26" name="Connector: Elbow 25">
            <a:extLst>
              <a:ext uri="{FF2B5EF4-FFF2-40B4-BE49-F238E27FC236}">
                <a16:creationId xmlns:a16="http://schemas.microsoft.com/office/drawing/2014/main" id="{64B0A14E-3CEC-26CD-0730-0224B663A7DE}"/>
              </a:ext>
            </a:extLst>
          </p:cNvPr>
          <p:cNvCxnSpPr>
            <a:cxnSpLocks/>
            <a:stCxn id="12" idx="0"/>
            <a:endCxn id="18" idx="2"/>
          </p:cNvCxnSpPr>
          <p:nvPr/>
        </p:nvCxnSpPr>
        <p:spPr>
          <a:xfrm>
            <a:off x="9692153" y="2942675"/>
            <a:ext cx="254818" cy="554213"/>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2C127E46-AC11-0532-6725-564DBCB6734C}"/>
              </a:ext>
            </a:extLst>
          </p:cNvPr>
          <p:cNvCxnSpPr>
            <a:cxnSpLocks/>
            <a:stCxn id="32" idx="0"/>
            <a:endCxn id="18" idx="2"/>
          </p:cNvCxnSpPr>
          <p:nvPr/>
        </p:nvCxnSpPr>
        <p:spPr>
          <a:xfrm flipV="1">
            <a:off x="9701871" y="3496888"/>
            <a:ext cx="245100" cy="560215"/>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D3CA35BC-91E5-BC34-C788-9A7E4235CF5D}"/>
              </a:ext>
            </a:extLst>
          </p:cNvPr>
          <p:cNvSpPr/>
          <p:nvPr/>
        </p:nvSpPr>
        <p:spPr>
          <a:xfrm>
            <a:off x="10966557" y="3266025"/>
            <a:ext cx="774486" cy="461725"/>
          </a:xfrm>
          <a:prstGeom prst="round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PAD Output</a:t>
            </a:r>
          </a:p>
        </p:txBody>
      </p:sp>
      <p:sp>
        <p:nvSpPr>
          <p:cNvPr id="32" name="Rectangle: Diagonal Corners Rounded 31">
            <a:extLst>
              <a:ext uri="{FF2B5EF4-FFF2-40B4-BE49-F238E27FC236}">
                <a16:creationId xmlns:a16="http://schemas.microsoft.com/office/drawing/2014/main" id="{0A551F5B-748B-3490-DAD9-AEF755C3E146}"/>
              </a:ext>
            </a:extLst>
          </p:cNvPr>
          <p:cNvSpPr/>
          <p:nvPr/>
        </p:nvSpPr>
        <p:spPr>
          <a:xfrm>
            <a:off x="8490291" y="3575122"/>
            <a:ext cx="1211580" cy="963961"/>
          </a:xfrm>
          <a:prstGeom prst="round2Diag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Audio Feature Extractor</a:t>
            </a:r>
            <a:endParaRPr lang="en-IN" sz="1200" baseline="30000" dirty="0">
              <a:latin typeface="Bahnschrift Light" panose="020B0502040204020203" pitchFamily="34" charset="0"/>
            </a:endParaRPr>
          </a:p>
        </p:txBody>
      </p:sp>
      <p:sp>
        <p:nvSpPr>
          <p:cNvPr id="12" name="Rectangle: Diagonal Corners Rounded 11">
            <a:extLst>
              <a:ext uri="{FF2B5EF4-FFF2-40B4-BE49-F238E27FC236}">
                <a16:creationId xmlns:a16="http://schemas.microsoft.com/office/drawing/2014/main" id="{1235B134-E06A-9E40-EC66-23D4B02003A3}"/>
              </a:ext>
            </a:extLst>
          </p:cNvPr>
          <p:cNvSpPr/>
          <p:nvPr/>
        </p:nvSpPr>
        <p:spPr>
          <a:xfrm>
            <a:off x="8480573" y="2460694"/>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Video Feature Extractor</a:t>
            </a:r>
            <a:endParaRPr lang="en-IN" sz="1200" baseline="30000" dirty="0">
              <a:latin typeface="Bahnschrift Light" panose="020B0502040204020203" pitchFamily="34" charset="0"/>
            </a:endParaRPr>
          </a:p>
        </p:txBody>
      </p:sp>
      <p:sp>
        <p:nvSpPr>
          <p:cNvPr id="2" name="Rectangle 1">
            <a:extLst>
              <a:ext uri="{FF2B5EF4-FFF2-40B4-BE49-F238E27FC236}">
                <a16:creationId xmlns:a16="http://schemas.microsoft.com/office/drawing/2014/main" id="{10BF37A1-82FA-8BB0-2DBD-9F544D30447F}"/>
              </a:ext>
            </a:extLst>
          </p:cNvPr>
          <p:cNvSpPr/>
          <p:nvPr/>
        </p:nvSpPr>
        <p:spPr>
          <a:xfrm>
            <a:off x="7368339" y="2701248"/>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Video Input</a:t>
            </a:r>
          </a:p>
        </p:txBody>
      </p:sp>
      <p:cxnSp>
        <p:nvCxnSpPr>
          <p:cNvPr id="5" name="Straight Arrow Connector 4">
            <a:extLst>
              <a:ext uri="{FF2B5EF4-FFF2-40B4-BE49-F238E27FC236}">
                <a16:creationId xmlns:a16="http://schemas.microsoft.com/office/drawing/2014/main" id="{6E760540-8339-13ED-DFA3-5B72E898D551}"/>
              </a:ext>
            </a:extLst>
          </p:cNvPr>
          <p:cNvCxnSpPr>
            <a:cxnSpLocks/>
            <a:stCxn id="2" idx="3"/>
            <a:endCxn id="12" idx="2"/>
          </p:cNvCxnSpPr>
          <p:nvPr/>
        </p:nvCxnSpPr>
        <p:spPr>
          <a:xfrm>
            <a:off x="8192325" y="2942675"/>
            <a:ext cx="2882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7" name="Rectangle 566">
            <a:extLst>
              <a:ext uri="{FF2B5EF4-FFF2-40B4-BE49-F238E27FC236}">
                <a16:creationId xmlns:a16="http://schemas.microsoft.com/office/drawing/2014/main" id="{E15BB196-9F6F-54E8-8584-B2EB8B0D29E4}"/>
              </a:ext>
            </a:extLst>
          </p:cNvPr>
          <p:cNvSpPr/>
          <p:nvPr/>
        </p:nvSpPr>
        <p:spPr>
          <a:xfrm>
            <a:off x="7355193" y="3815675"/>
            <a:ext cx="823986" cy="482854"/>
          </a:xfrm>
          <a:prstGeom prst="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568" name="Straight Arrow Connector 567">
            <a:extLst>
              <a:ext uri="{FF2B5EF4-FFF2-40B4-BE49-F238E27FC236}">
                <a16:creationId xmlns:a16="http://schemas.microsoft.com/office/drawing/2014/main" id="{6C91BC9C-831D-3056-267A-D2F2C1FD4F6E}"/>
              </a:ext>
            </a:extLst>
          </p:cNvPr>
          <p:cNvCxnSpPr>
            <a:cxnSpLocks/>
            <a:stCxn id="567" idx="3"/>
          </p:cNvCxnSpPr>
          <p:nvPr/>
        </p:nvCxnSpPr>
        <p:spPr>
          <a:xfrm>
            <a:off x="8179179" y="4057102"/>
            <a:ext cx="31111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B129C25-0753-575B-642D-CA3677BBE5D4}"/>
              </a:ext>
            </a:extLst>
          </p:cNvPr>
          <p:cNvSpPr txBox="1"/>
          <p:nvPr/>
        </p:nvSpPr>
        <p:spPr>
          <a:xfrm>
            <a:off x="2749721" y="1374286"/>
            <a:ext cx="1673326" cy="276999"/>
          </a:xfrm>
          <a:prstGeom prst="rect">
            <a:avLst/>
          </a:prstGeom>
          <a:noFill/>
        </p:spPr>
        <p:txBody>
          <a:bodyPr wrap="square" rtlCol="0">
            <a:spAutoFit/>
          </a:bodyPr>
          <a:lstStyle/>
          <a:p>
            <a:pPr algn="ctr"/>
            <a:r>
              <a:rPr lang="en-IN" sz="1200" b="1" dirty="0"/>
              <a:t>Audio Model Results</a:t>
            </a:r>
          </a:p>
        </p:txBody>
      </p:sp>
      <p:graphicFrame>
        <p:nvGraphicFramePr>
          <p:cNvPr id="30" name="Table 29">
            <a:extLst>
              <a:ext uri="{FF2B5EF4-FFF2-40B4-BE49-F238E27FC236}">
                <a16:creationId xmlns:a16="http://schemas.microsoft.com/office/drawing/2014/main" id="{D8E27DD4-CD8C-4E07-D196-A897CA637B2E}"/>
              </a:ext>
            </a:extLst>
          </p:cNvPr>
          <p:cNvGraphicFramePr>
            <a:graphicFrameLocks noGrp="1"/>
          </p:cNvGraphicFramePr>
          <p:nvPr>
            <p:extLst>
              <p:ext uri="{D42A27DB-BD31-4B8C-83A1-F6EECF244321}">
                <p14:modId xmlns:p14="http://schemas.microsoft.com/office/powerpoint/2010/main" val="2907879651"/>
              </p:ext>
            </p:extLst>
          </p:nvPr>
        </p:nvGraphicFramePr>
        <p:xfrm>
          <a:off x="776392" y="2137884"/>
          <a:ext cx="5636632" cy="3033842"/>
        </p:xfrm>
        <a:graphic>
          <a:graphicData uri="http://schemas.openxmlformats.org/drawingml/2006/table">
            <a:tbl>
              <a:tblPr/>
              <a:tblGrid>
                <a:gridCol w="1270000">
                  <a:extLst>
                    <a:ext uri="{9D8B030D-6E8A-4147-A177-3AD203B41FA5}">
                      <a16:colId xmlns:a16="http://schemas.microsoft.com/office/drawing/2014/main" val="2171410805"/>
                    </a:ext>
                  </a:extLst>
                </a:gridCol>
                <a:gridCol w="895194">
                  <a:extLst>
                    <a:ext uri="{9D8B030D-6E8A-4147-A177-3AD203B41FA5}">
                      <a16:colId xmlns:a16="http://schemas.microsoft.com/office/drawing/2014/main" val="1410340434"/>
                    </a:ext>
                  </a:extLst>
                </a:gridCol>
                <a:gridCol w="856272">
                  <a:extLst>
                    <a:ext uri="{9D8B030D-6E8A-4147-A177-3AD203B41FA5}">
                      <a16:colId xmlns:a16="http://schemas.microsoft.com/office/drawing/2014/main" val="3613163335"/>
                    </a:ext>
                  </a:extLst>
                </a:gridCol>
                <a:gridCol w="752482">
                  <a:extLst>
                    <a:ext uri="{9D8B030D-6E8A-4147-A177-3AD203B41FA5}">
                      <a16:colId xmlns:a16="http://schemas.microsoft.com/office/drawing/2014/main" val="1203094073"/>
                    </a:ext>
                  </a:extLst>
                </a:gridCol>
                <a:gridCol w="934116">
                  <a:extLst>
                    <a:ext uri="{9D8B030D-6E8A-4147-A177-3AD203B41FA5}">
                      <a16:colId xmlns:a16="http://schemas.microsoft.com/office/drawing/2014/main" val="2329125014"/>
                    </a:ext>
                  </a:extLst>
                </a:gridCol>
                <a:gridCol w="928568">
                  <a:extLst>
                    <a:ext uri="{9D8B030D-6E8A-4147-A177-3AD203B41FA5}">
                      <a16:colId xmlns:a16="http://schemas.microsoft.com/office/drawing/2014/main" val="3631058853"/>
                    </a:ext>
                  </a:extLst>
                </a:gridCol>
              </a:tblGrid>
              <a:tr h="216703">
                <a:tc gridSpan="6">
                  <a:txBody>
                    <a:bodyPr/>
                    <a:lstStyle/>
                    <a:p>
                      <a:pPr algn="ctr" fontAlgn="b"/>
                      <a:r>
                        <a:rPr lang="en-IN" sz="1100" b="1" i="0" u="none" strike="noStrike">
                          <a:solidFill>
                            <a:srgbClr val="FFFFFF"/>
                          </a:solidFill>
                          <a:effectLst/>
                          <a:latin typeface="Calibri" panose="020F0502020204030204" pitchFamily="34" charset="0"/>
                        </a:rPr>
                        <a:t>Audio Model Selection</a:t>
                      </a:r>
                    </a:p>
                  </a:txBody>
                  <a:tcPr marL="6350" marR="6350" marT="6350"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548235"/>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102489244"/>
                  </a:ext>
                </a:extLst>
              </a:tr>
              <a:tr h="216703">
                <a:tc>
                  <a:txBody>
                    <a:bodyPr/>
                    <a:lstStyle/>
                    <a:p>
                      <a:pPr algn="ctr" fontAlgn="b"/>
                      <a:r>
                        <a:rPr lang="en-IN" sz="1100" b="0" i="0" u="none" strike="noStrike" dirty="0">
                          <a:solidFill>
                            <a:srgbClr val="000000"/>
                          </a:solidFill>
                          <a:effectLst/>
                          <a:latin typeface="Calibri" panose="020F0502020204030204" pitchFamily="34" charset="0"/>
                        </a:rPr>
                        <a:t>Model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dirty="0">
                          <a:solidFill>
                            <a:srgbClr val="000000"/>
                          </a:solidFill>
                          <a:effectLst/>
                          <a:latin typeface="Calibri" panose="020F0502020204030204" pitchFamily="34" charset="0"/>
                        </a:rPr>
                        <a:t>Dimension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IN" sz="1100" b="0" i="0" u="none" strike="noStrike">
                          <a:solidFill>
                            <a:srgbClr val="000000"/>
                          </a:solidFill>
                          <a:effectLst/>
                          <a:latin typeface="Calibri" panose="020F0502020204030204" pitchFamily="34" charset="0"/>
                        </a:rPr>
                        <a:t>Train MAE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IN" sz="1100" b="0" i="0" u="none" strike="noStrike">
                          <a:solidFill>
                            <a:srgbClr val="000000"/>
                          </a:solidFill>
                          <a:effectLst/>
                          <a:latin typeface="Calibri" panose="020F0502020204030204" pitchFamily="34" charset="0"/>
                        </a:rPr>
                        <a:t>Train PCC</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dirty="0">
                          <a:solidFill>
                            <a:srgbClr val="000000"/>
                          </a:solidFill>
                          <a:effectLst/>
                          <a:latin typeface="Calibri" panose="020F0502020204030204" pitchFamily="34" charset="0"/>
                        </a:rPr>
                        <a:t>Test MAE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a:solidFill>
                            <a:srgbClr val="000000"/>
                          </a:solidFill>
                          <a:effectLst/>
                          <a:latin typeface="Calibri" panose="020F0502020204030204" pitchFamily="34" charset="0"/>
                        </a:rPr>
                        <a:t>Test PCC</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969519525"/>
                  </a:ext>
                </a:extLst>
              </a:tr>
              <a:tr h="216703">
                <a:tc rowSpan="4">
                  <a:txBody>
                    <a:bodyPr/>
                    <a:lstStyle/>
                    <a:p>
                      <a:pPr algn="ctr" fontAlgn="ctr"/>
                      <a:r>
                        <a:rPr lang="en-IN" sz="1100" b="0" i="0" u="none" strike="noStrike" dirty="0">
                          <a:solidFill>
                            <a:srgbClr val="000000"/>
                          </a:solidFill>
                          <a:effectLst/>
                          <a:latin typeface="Calibri" panose="020F0502020204030204" pitchFamily="34" charset="0"/>
                        </a:rPr>
                        <a:t>3DCNN </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IN" sz="1100" b="0" i="0" u="none" strike="noStrike">
                          <a:solidFill>
                            <a:srgbClr val="000000"/>
                          </a:solidFill>
                          <a:effectLst/>
                          <a:latin typeface="Calibri" panose="020F0502020204030204" pitchFamily="34" charset="0"/>
                        </a:rPr>
                        <a:t>Pleasure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a:solidFill>
                            <a:srgbClr val="000000"/>
                          </a:solidFill>
                          <a:effectLst/>
                          <a:latin typeface="Calibri" panose="020F0502020204030204" pitchFamily="34" charset="0"/>
                        </a:rPr>
                        <a:t>0.8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a:solidFill>
                            <a:srgbClr val="000000"/>
                          </a:solidFill>
                          <a:effectLst/>
                          <a:latin typeface="Calibri" panose="020F0502020204030204" pitchFamily="34" charset="0"/>
                        </a:rPr>
                        <a:t>0.6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1.9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-0.08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5695229"/>
                  </a:ext>
                </a:extLst>
              </a:tr>
              <a:tr h="216703">
                <a:tc vMerge="1">
                  <a:txBody>
                    <a:bodyPr/>
                    <a:lstStyle/>
                    <a:p>
                      <a:endParaRPr lang="en-IN"/>
                    </a:p>
                  </a:txBody>
                  <a:tcPr/>
                </a:tc>
                <a:tc>
                  <a:txBody>
                    <a:bodyPr/>
                    <a:lstStyle/>
                    <a:p>
                      <a:pPr algn="ctr" fontAlgn="ctr"/>
                      <a:r>
                        <a:rPr lang="en-IN" sz="1100" b="0" i="0" u="none" strike="noStrike">
                          <a:solidFill>
                            <a:srgbClr val="000000"/>
                          </a:solidFill>
                          <a:effectLst/>
                          <a:latin typeface="Calibri" panose="020F0502020204030204" pitchFamily="34" charset="0"/>
                        </a:rPr>
                        <a:t>Arousal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a:solidFill>
                            <a:srgbClr val="000000"/>
                          </a:solidFill>
                          <a:effectLst/>
                          <a:latin typeface="Calibri" panose="020F0502020204030204" pitchFamily="34" charset="0"/>
                        </a:rPr>
                        <a:t>0.6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a:solidFill>
                            <a:srgbClr val="000000"/>
                          </a:solidFill>
                          <a:effectLst/>
                          <a:latin typeface="Calibri" panose="020F0502020204030204" pitchFamily="34" charset="0"/>
                        </a:rPr>
                        <a:t>0.7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1.8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45100990"/>
                  </a:ext>
                </a:extLst>
              </a:tr>
              <a:tr h="216703">
                <a:tc vMerge="1">
                  <a:txBody>
                    <a:bodyPr/>
                    <a:lstStyle/>
                    <a:p>
                      <a:endParaRPr lang="en-IN"/>
                    </a:p>
                  </a:txBody>
                  <a:tcPr/>
                </a:tc>
                <a:tc>
                  <a:txBody>
                    <a:bodyPr/>
                    <a:lstStyle/>
                    <a:p>
                      <a:pPr algn="ctr" fontAlgn="ctr"/>
                      <a:r>
                        <a:rPr lang="en-IN" sz="1100" b="0" i="0" u="none" strike="noStrike">
                          <a:solidFill>
                            <a:srgbClr val="000000"/>
                          </a:solidFill>
                          <a:effectLst/>
                          <a:latin typeface="Calibri" panose="020F0502020204030204" pitchFamily="34" charset="0"/>
                        </a:rPr>
                        <a:t>Dominance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a:solidFill>
                            <a:srgbClr val="000000"/>
                          </a:solidFill>
                          <a:effectLst/>
                          <a:latin typeface="Calibri" panose="020F0502020204030204" pitchFamily="34" charset="0"/>
                        </a:rPr>
                        <a:t>1.1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a:solidFill>
                            <a:srgbClr val="000000"/>
                          </a:solidFill>
                          <a:effectLst/>
                          <a:latin typeface="Calibri" panose="020F0502020204030204" pitchFamily="34" charset="0"/>
                        </a:rPr>
                        <a:t>0.5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2.1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02892632"/>
                  </a:ext>
                </a:extLst>
              </a:tr>
              <a:tr h="216703">
                <a:tc vMerge="1">
                  <a:txBody>
                    <a:bodyPr/>
                    <a:lstStyle/>
                    <a:p>
                      <a:endParaRPr lang="en-IN"/>
                    </a:p>
                  </a:txBody>
                  <a:tcPr/>
                </a:tc>
                <a:tc>
                  <a:txBody>
                    <a:bodyPr/>
                    <a:lstStyle/>
                    <a:p>
                      <a:pPr algn="ctr" fontAlgn="b"/>
                      <a:r>
                        <a:rPr lang="en-IN" sz="1100" b="0" i="0" u="none" strike="noStrike" dirty="0">
                          <a:solidFill>
                            <a:srgbClr val="000000"/>
                          </a:solidFill>
                          <a:effectLst/>
                          <a:latin typeface="Calibri" panose="020F0502020204030204" pitchFamily="34" charset="0"/>
                        </a:rPr>
                        <a:t>Overall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0.8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0.6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899560515"/>
                  </a:ext>
                </a:extLst>
              </a:tr>
              <a:tr h="216703">
                <a:tc rowSpan="4">
                  <a:txBody>
                    <a:bodyPr/>
                    <a:lstStyle/>
                    <a:p>
                      <a:pPr algn="ctr" fontAlgn="ctr"/>
                      <a:r>
                        <a:rPr lang="en-IN" sz="1100" b="0" i="0" u="none" strike="noStrike" dirty="0">
                          <a:solidFill>
                            <a:srgbClr val="000000"/>
                          </a:solidFill>
                          <a:effectLst/>
                          <a:latin typeface="Calibri" panose="020F0502020204030204" pitchFamily="34" charset="0"/>
                        </a:rPr>
                        <a:t>Wav2Vec without fine-tuning</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IN" sz="1100" b="0" i="0" u="none" strike="noStrike" dirty="0">
                          <a:solidFill>
                            <a:srgbClr val="000000"/>
                          </a:solidFill>
                          <a:effectLst/>
                          <a:latin typeface="Calibri" panose="020F0502020204030204" pitchFamily="34" charset="0"/>
                        </a:rPr>
                        <a:t>Pleasure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IN" sz="1100" b="0" i="0" u="none" strike="noStrike">
                          <a:solidFill>
                            <a:srgbClr val="000000"/>
                          </a:solidFill>
                          <a:effectLst/>
                          <a:latin typeface="Calibri" panose="020F0502020204030204" pitchFamily="34" charset="0"/>
                        </a:rPr>
                        <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IN" sz="1100" b="0" i="0" u="none" strike="noStrike">
                          <a:solidFill>
                            <a:srgbClr val="000000"/>
                          </a:solidFill>
                          <a:effectLst/>
                          <a:latin typeface="Calibri" panose="020F0502020204030204" pitchFamily="34" charset="0"/>
                        </a:rPr>
                        <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63393046"/>
                  </a:ext>
                </a:extLst>
              </a:tr>
              <a:tr h="216703">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Arousal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IN" sz="1100" b="0" i="0" u="none" strike="noStrike">
                          <a:solidFill>
                            <a:srgbClr val="000000"/>
                          </a:solidFill>
                          <a:effectLst/>
                          <a:latin typeface="Calibri" panose="020F0502020204030204" pitchFamily="34" charset="0"/>
                        </a:rPr>
                        <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IN" sz="1100" b="0" i="0" u="none" strike="noStrike">
                          <a:solidFill>
                            <a:srgbClr val="000000"/>
                          </a:solidFill>
                          <a:effectLst/>
                          <a:latin typeface="Calibri" panose="020F0502020204030204" pitchFamily="34" charset="0"/>
                        </a:rPr>
                        <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3395554"/>
                  </a:ext>
                </a:extLst>
              </a:tr>
              <a:tr h="216703">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Dominance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IN" sz="1100" b="0" i="0" u="none" strike="noStrike" dirty="0">
                          <a:solidFill>
                            <a:srgbClr val="000000"/>
                          </a:solidFill>
                          <a:effectLst/>
                          <a:latin typeface="Calibri" panose="020F0502020204030204" pitchFamily="34" charset="0"/>
                        </a:rPr>
                        <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en-IN" sz="1100" b="0" i="0" u="none" strike="noStrike">
                          <a:solidFill>
                            <a:srgbClr val="000000"/>
                          </a:solidFill>
                          <a:effectLst/>
                          <a:latin typeface="Calibri" panose="020F0502020204030204" pitchFamily="34" charset="0"/>
                        </a:rPr>
                        <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31559668"/>
                  </a:ext>
                </a:extLst>
              </a:tr>
              <a:tr h="216703">
                <a:tc vMerge="1">
                  <a:txBody>
                    <a:bodyPr/>
                    <a:lstStyle/>
                    <a:p>
                      <a:endParaRPr lang="en-IN"/>
                    </a:p>
                  </a:txBody>
                  <a:tcPr/>
                </a:tc>
                <a:tc>
                  <a:txBody>
                    <a:bodyPr/>
                    <a:lstStyle/>
                    <a:p>
                      <a:pPr algn="ctr" fontAlgn="b"/>
                      <a:r>
                        <a:rPr lang="en-IN" sz="1100" b="0" i="0" u="none" strike="noStrike" dirty="0">
                          <a:solidFill>
                            <a:srgbClr val="000000"/>
                          </a:solidFill>
                          <a:effectLst/>
                          <a:latin typeface="Calibri" panose="020F0502020204030204" pitchFamily="34" charset="0"/>
                        </a:rPr>
                        <a:t>Overall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IN" sz="1100" b="0" i="0" u="none" strike="noStrike" dirty="0">
                          <a:solidFill>
                            <a:srgbClr val="000000"/>
                          </a:solidFill>
                          <a:effectLst/>
                          <a:latin typeface="Calibri" panose="020F0502020204030204" pitchFamily="34" charset="0"/>
                        </a:rPr>
                        <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IN" sz="1100" b="0" i="0" u="none" strike="noStrike" dirty="0">
                          <a:solidFill>
                            <a:srgbClr val="000000"/>
                          </a:solidFill>
                          <a:effectLst/>
                          <a:latin typeface="Calibri" panose="020F0502020204030204" pitchFamily="34" charset="0"/>
                        </a:rPr>
                        <a:t>-</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2638707385"/>
                  </a:ext>
                </a:extLst>
              </a:tr>
              <a:tr h="216703">
                <a:tc rowSpan="4">
                  <a:txBody>
                    <a:bodyPr/>
                    <a:lstStyle/>
                    <a:p>
                      <a:pPr algn="ctr" fontAlgn="ctr"/>
                      <a:r>
                        <a:rPr lang="en-IN" sz="1100" b="0" i="0" u="none" strike="noStrike" dirty="0">
                          <a:solidFill>
                            <a:srgbClr val="000000"/>
                          </a:solidFill>
                          <a:effectLst/>
                          <a:latin typeface="Calibri" panose="020F0502020204030204" pitchFamily="34" charset="0"/>
                        </a:rPr>
                        <a:t>Wav2Vec with fine-tuning</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IN" sz="1100" b="0" i="0" u="none" strike="noStrike" dirty="0">
                          <a:solidFill>
                            <a:srgbClr val="000000"/>
                          </a:solidFill>
                          <a:effectLst/>
                          <a:latin typeface="Calibri" panose="020F0502020204030204" pitchFamily="34" charset="0"/>
                        </a:rPr>
                        <a:t>Pleasure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dirty="0">
                          <a:solidFill>
                            <a:srgbClr val="000000"/>
                          </a:solidFill>
                          <a:effectLst/>
                          <a:latin typeface="Calibri" panose="020F0502020204030204" pitchFamily="34" charset="0"/>
                        </a:rPr>
                        <a:t>0.7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1.4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84168714"/>
                  </a:ext>
                </a:extLst>
              </a:tr>
              <a:tr h="216703">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Arousal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a:solidFill>
                            <a:srgbClr val="000000"/>
                          </a:solidFill>
                          <a:effectLst/>
                          <a:latin typeface="Calibri" panose="020F0502020204030204" pitchFamily="34" charset="0"/>
                        </a:rPr>
                        <a:t>0.8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95425661"/>
                  </a:ext>
                </a:extLst>
              </a:tr>
              <a:tr h="216703">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Dominance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a:solidFill>
                            <a:srgbClr val="000000"/>
                          </a:solidFill>
                          <a:effectLst/>
                          <a:latin typeface="Calibri" panose="020F0502020204030204" pitchFamily="34" charset="0"/>
                        </a:rPr>
                        <a:t>0.3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IN" sz="1100" b="0" i="0" u="none" strike="noStrike">
                          <a:solidFill>
                            <a:srgbClr val="000000"/>
                          </a:solidFill>
                          <a:effectLst/>
                          <a:latin typeface="Calibri" panose="020F0502020204030204" pitchFamily="34" charset="0"/>
                        </a:rPr>
                        <a:t>0.7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44169582"/>
                  </a:ext>
                </a:extLst>
              </a:tr>
              <a:tr h="216703">
                <a:tc vMerge="1">
                  <a:txBody>
                    <a:bodyPr/>
                    <a:lstStyle/>
                    <a:p>
                      <a:endParaRPr lang="en-IN"/>
                    </a:p>
                  </a:txBody>
                  <a:tcPr/>
                </a:tc>
                <a:tc>
                  <a:txBody>
                    <a:bodyPr/>
                    <a:lstStyle/>
                    <a:p>
                      <a:pPr algn="ctr" fontAlgn="b"/>
                      <a:r>
                        <a:rPr lang="en-IN" sz="1100" b="0" i="0" u="none" strike="noStrike" dirty="0">
                          <a:solidFill>
                            <a:srgbClr val="000000"/>
                          </a:solidFill>
                          <a:effectLst/>
                          <a:latin typeface="Calibri" panose="020F0502020204030204" pitchFamily="34" charset="0"/>
                        </a:rPr>
                        <a:t>Overall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0.3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IN" sz="1100" b="0" i="0" u="none" strike="noStrike">
                          <a:solidFill>
                            <a:srgbClr val="000000"/>
                          </a:solidFill>
                          <a:effectLst/>
                          <a:latin typeface="Calibri" panose="020F0502020204030204" pitchFamily="34" charset="0"/>
                        </a:rPr>
                        <a:t>0.7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844292348"/>
                  </a:ext>
                </a:extLst>
              </a:tr>
            </a:tbl>
          </a:graphicData>
        </a:graphic>
      </p:graphicFrame>
      <p:sp>
        <p:nvSpPr>
          <p:cNvPr id="8" name="Rectangle 7">
            <a:extLst>
              <a:ext uri="{FF2B5EF4-FFF2-40B4-BE49-F238E27FC236}">
                <a16:creationId xmlns:a16="http://schemas.microsoft.com/office/drawing/2014/main" id="{E920676B-9997-DEBE-CCFE-496BE2988D26}"/>
              </a:ext>
            </a:extLst>
          </p:cNvPr>
          <p:cNvSpPr/>
          <p:nvPr/>
        </p:nvSpPr>
        <p:spPr>
          <a:xfrm>
            <a:off x="4732749" y="3183773"/>
            <a:ext cx="689704" cy="241427"/>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9" name="Rectangle 8">
            <a:extLst>
              <a:ext uri="{FF2B5EF4-FFF2-40B4-BE49-F238E27FC236}">
                <a16:creationId xmlns:a16="http://schemas.microsoft.com/office/drawing/2014/main" id="{FFA9EC10-936F-D71A-ACB3-A664DD84D9EF}"/>
              </a:ext>
            </a:extLst>
          </p:cNvPr>
          <p:cNvSpPr/>
          <p:nvPr/>
        </p:nvSpPr>
        <p:spPr>
          <a:xfrm>
            <a:off x="4732749" y="4057101"/>
            <a:ext cx="689704" cy="241427"/>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10" name="Rectangle 9">
            <a:extLst>
              <a:ext uri="{FF2B5EF4-FFF2-40B4-BE49-F238E27FC236}">
                <a16:creationId xmlns:a16="http://schemas.microsoft.com/office/drawing/2014/main" id="{00A6757D-3282-6A61-4976-B6181B5F4992}"/>
              </a:ext>
            </a:extLst>
          </p:cNvPr>
          <p:cNvSpPr/>
          <p:nvPr/>
        </p:nvSpPr>
        <p:spPr>
          <a:xfrm>
            <a:off x="4732749" y="4979160"/>
            <a:ext cx="689704" cy="241427"/>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0" name="Rectangle 19">
            <a:extLst>
              <a:ext uri="{FF2B5EF4-FFF2-40B4-BE49-F238E27FC236}">
                <a16:creationId xmlns:a16="http://schemas.microsoft.com/office/drawing/2014/main" id="{B4468DD4-88AA-453C-E08D-561318B27D3C}"/>
              </a:ext>
            </a:extLst>
          </p:cNvPr>
          <p:cNvSpPr/>
          <p:nvPr/>
        </p:nvSpPr>
        <p:spPr>
          <a:xfrm>
            <a:off x="5714650" y="3200442"/>
            <a:ext cx="531434" cy="225415"/>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3" name="Rectangle 22">
            <a:extLst>
              <a:ext uri="{FF2B5EF4-FFF2-40B4-BE49-F238E27FC236}">
                <a16:creationId xmlns:a16="http://schemas.microsoft.com/office/drawing/2014/main" id="{1DCCFD3D-4F00-4D9F-8946-C1A4DA94B14A}"/>
              </a:ext>
            </a:extLst>
          </p:cNvPr>
          <p:cNvSpPr/>
          <p:nvPr/>
        </p:nvSpPr>
        <p:spPr>
          <a:xfrm>
            <a:off x="5675349" y="4065106"/>
            <a:ext cx="531434" cy="225415"/>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4" name="Rectangle 23">
            <a:extLst>
              <a:ext uri="{FF2B5EF4-FFF2-40B4-BE49-F238E27FC236}">
                <a16:creationId xmlns:a16="http://schemas.microsoft.com/office/drawing/2014/main" id="{EDCDDAF6-4F70-FED1-58C5-2E146A89C755}"/>
              </a:ext>
            </a:extLst>
          </p:cNvPr>
          <p:cNvSpPr/>
          <p:nvPr/>
        </p:nvSpPr>
        <p:spPr>
          <a:xfrm>
            <a:off x="5695004" y="4946311"/>
            <a:ext cx="531434" cy="225415"/>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grpSp>
        <p:nvGrpSpPr>
          <p:cNvPr id="31" name="Group 30">
            <a:extLst>
              <a:ext uri="{FF2B5EF4-FFF2-40B4-BE49-F238E27FC236}">
                <a16:creationId xmlns:a16="http://schemas.microsoft.com/office/drawing/2014/main" id="{CDB91F60-41C3-F77A-D527-DB7D7270C050}"/>
              </a:ext>
            </a:extLst>
          </p:cNvPr>
          <p:cNvGrpSpPr/>
          <p:nvPr/>
        </p:nvGrpSpPr>
        <p:grpSpPr>
          <a:xfrm>
            <a:off x="0" y="380014"/>
            <a:ext cx="12191999" cy="557354"/>
            <a:chOff x="0" y="457200"/>
            <a:chExt cx="12191999" cy="606340"/>
          </a:xfrm>
        </p:grpSpPr>
        <p:sp>
          <p:nvSpPr>
            <p:cNvPr id="33" name="Rectangle 32">
              <a:extLst>
                <a:ext uri="{FF2B5EF4-FFF2-40B4-BE49-F238E27FC236}">
                  <a16:creationId xmlns:a16="http://schemas.microsoft.com/office/drawing/2014/main" id="{10714F21-10E3-7339-6C4D-3CFB0A170C86}"/>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Architecture                     Video                     </a:t>
              </a:r>
              <a:r>
                <a:rPr lang="en-IN" sz="1200" dirty="0">
                  <a:solidFill>
                    <a:schemeClr val="bg1"/>
                  </a:solidFill>
                  <a:latin typeface="Bahnschrift Light"/>
                  <a:cs typeface="Calibri"/>
                </a:rPr>
                <a:t>Audio</a:t>
              </a:r>
              <a:r>
                <a:rPr lang="en-IN" sz="1200" dirty="0">
                  <a:solidFill>
                    <a:schemeClr val="bg1">
                      <a:lumMod val="75000"/>
                    </a:schemeClr>
                  </a:solidFill>
                  <a:latin typeface="Bahnschrift Light"/>
                  <a:cs typeface="Calibri"/>
                </a:rPr>
                <a:t>                      Fusion</a:t>
              </a:r>
              <a:endParaRPr lang="en-IN" sz="1200" dirty="0">
                <a:solidFill>
                  <a:schemeClr val="bg1"/>
                </a:solidFill>
                <a:latin typeface="Bahnschrift Light"/>
                <a:cs typeface="Calibri"/>
              </a:endParaRPr>
            </a:p>
          </p:txBody>
        </p:sp>
        <p:sp>
          <p:nvSpPr>
            <p:cNvPr id="34" name="Isosceles Triangle 33">
              <a:extLst>
                <a:ext uri="{FF2B5EF4-FFF2-40B4-BE49-F238E27FC236}">
                  <a16:creationId xmlns:a16="http://schemas.microsoft.com/office/drawing/2014/main" id="{1E998EF8-A361-FD0C-645A-92B4D1905C1B}"/>
                </a:ext>
              </a:extLst>
            </p:cNvPr>
            <p:cNvSpPr/>
            <p:nvPr/>
          </p:nvSpPr>
          <p:spPr>
            <a:xfrm rot="10800000">
              <a:off x="746847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37" name="Rectangle 36">
            <a:extLst>
              <a:ext uri="{FF2B5EF4-FFF2-40B4-BE49-F238E27FC236}">
                <a16:creationId xmlns:a16="http://schemas.microsoft.com/office/drawing/2014/main" id="{B69E2EE5-3432-B19A-0575-EBB016170115}"/>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38" name="Isosceles Triangle 37">
            <a:extLst>
              <a:ext uri="{FF2B5EF4-FFF2-40B4-BE49-F238E27FC236}">
                <a16:creationId xmlns:a16="http://schemas.microsoft.com/office/drawing/2014/main" id="{9354A94A-14CD-9E1D-DC88-AD69B7225CA4}"/>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8626034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xit" presetSubtype="0" fill="hold" grpId="1" nodeType="withEffect">
                                  <p:stCondLst>
                                    <p:cond delay="0"/>
                                  </p:stCondLst>
                                  <p:childTnLst>
                                    <p:set>
                                      <p:cBhvr>
                                        <p:cTn id="20" dur="1" fill="hold">
                                          <p:stCondLst>
                                            <p:cond delay="0"/>
                                          </p:stCondLst>
                                        </p:cTn>
                                        <p:tgtEl>
                                          <p:spTgt spid="8"/>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9"/>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0" animBg="1"/>
      <p:bldP spid="10" grpId="1" animBg="1"/>
      <p:bldP spid="20" grpId="0" animBg="1"/>
      <p:bldP spid="23" grpId="0" animBg="1"/>
      <p:bldP spid="2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1BE639-2727-ECD8-C514-BA2A8665D60C}"/>
            </a:ext>
          </a:extLst>
        </p:cNvPr>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12EE7505-E35A-9D83-B803-37B5DF09BF36}"/>
              </a:ext>
            </a:extLst>
          </p:cNvPr>
          <p:cNvCxnSpPr>
            <a:cxnSpLocks/>
            <a:stCxn id="18" idx="0"/>
            <a:endCxn id="28" idx="1"/>
          </p:cNvCxnSpPr>
          <p:nvPr/>
        </p:nvCxnSpPr>
        <p:spPr>
          <a:xfrm>
            <a:off x="3692992" y="3756593"/>
            <a:ext cx="245100" cy="0"/>
          </a:xfrm>
          <a:prstGeom prst="straightConnector1">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13E54473-2481-52E1-119D-44BA7377387D}"/>
              </a:ext>
            </a:extLst>
          </p:cNvPr>
          <p:cNvSpPr/>
          <p:nvPr/>
        </p:nvSpPr>
        <p:spPr>
          <a:xfrm>
            <a:off x="0" y="6160722"/>
            <a:ext cx="12192000" cy="69727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sp>
        <p:nvSpPr>
          <p:cNvPr id="17" name="Slide Number Placeholder 16">
            <a:extLst>
              <a:ext uri="{FF2B5EF4-FFF2-40B4-BE49-F238E27FC236}">
                <a16:creationId xmlns:a16="http://schemas.microsoft.com/office/drawing/2014/main" id="{B672EB4C-B097-0D3D-2C48-EFFDE6B05A84}"/>
              </a:ext>
            </a:extLst>
          </p:cNvPr>
          <p:cNvSpPr>
            <a:spLocks noGrp="1"/>
          </p:cNvSpPr>
          <p:nvPr>
            <p:ph type="sldNum" sz="quarter" idx="12"/>
          </p:nvPr>
        </p:nvSpPr>
        <p:spPr/>
        <p:txBody>
          <a:bodyPr/>
          <a:lstStyle/>
          <a:p>
            <a:fld id="{821DA933-34E6-4946-B97D-E0783D4A57BC}" type="slidenum">
              <a:rPr lang="en-IN" smtClean="0"/>
              <a:t>19</a:t>
            </a:fld>
            <a:endParaRPr lang="en-IN"/>
          </a:p>
        </p:txBody>
      </p:sp>
      <p:sp>
        <p:nvSpPr>
          <p:cNvPr id="18" name="Rectangle: Diagonal Corners Rounded 17">
            <a:extLst>
              <a:ext uri="{FF2B5EF4-FFF2-40B4-BE49-F238E27FC236}">
                <a16:creationId xmlns:a16="http://schemas.microsoft.com/office/drawing/2014/main" id="{1DFCEB78-15C5-C1D1-9C70-42A6CAE1A50D}"/>
              </a:ext>
            </a:extLst>
          </p:cNvPr>
          <p:cNvSpPr/>
          <p:nvPr/>
        </p:nvSpPr>
        <p:spPr>
          <a:xfrm>
            <a:off x="2918506" y="3429000"/>
            <a:ext cx="774486" cy="655185"/>
          </a:xfrm>
          <a:prstGeom prst="round2Diag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Fusion Module</a:t>
            </a:r>
            <a:endParaRPr lang="en-IN" sz="1200" baseline="30000" dirty="0">
              <a:latin typeface="Bahnschrift Light" panose="020B0502040204020203" pitchFamily="34" charset="0"/>
            </a:endParaRPr>
          </a:p>
        </p:txBody>
      </p:sp>
      <p:cxnSp>
        <p:nvCxnSpPr>
          <p:cNvPr id="26" name="Connector: Elbow 25">
            <a:extLst>
              <a:ext uri="{FF2B5EF4-FFF2-40B4-BE49-F238E27FC236}">
                <a16:creationId xmlns:a16="http://schemas.microsoft.com/office/drawing/2014/main" id="{D34B61CE-A8F7-8C68-59F1-7D4A592CA4C9}"/>
              </a:ext>
            </a:extLst>
          </p:cNvPr>
          <p:cNvCxnSpPr>
            <a:cxnSpLocks/>
            <a:stCxn id="12" idx="0"/>
            <a:endCxn id="18" idx="2"/>
          </p:cNvCxnSpPr>
          <p:nvPr/>
        </p:nvCxnSpPr>
        <p:spPr>
          <a:xfrm>
            <a:off x="2663688" y="3202380"/>
            <a:ext cx="254818" cy="554213"/>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672D8356-B7E6-A435-5A9D-6E52CF1959B1}"/>
              </a:ext>
            </a:extLst>
          </p:cNvPr>
          <p:cNvCxnSpPr>
            <a:cxnSpLocks/>
            <a:stCxn id="32" idx="0"/>
            <a:endCxn id="18" idx="2"/>
          </p:cNvCxnSpPr>
          <p:nvPr/>
        </p:nvCxnSpPr>
        <p:spPr>
          <a:xfrm flipV="1">
            <a:off x="2673406" y="3756593"/>
            <a:ext cx="245100" cy="560215"/>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F3F9D443-39B6-5F2D-A19F-293E376D3E95}"/>
              </a:ext>
            </a:extLst>
          </p:cNvPr>
          <p:cNvSpPr/>
          <p:nvPr/>
        </p:nvSpPr>
        <p:spPr>
          <a:xfrm>
            <a:off x="3938092" y="3525730"/>
            <a:ext cx="774486" cy="461725"/>
          </a:xfrm>
          <a:prstGeom prst="round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PAD Output</a:t>
            </a:r>
          </a:p>
        </p:txBody>
      </p:sp>
      <p:sp>
        <p:nvSpPr>
          <p:cNvPr id="32" name="Rectangle: Diagonal Corners Rounded 31">
            <a:extLst>
              <a:ext uri="{FF2B5EF4-FFF2-40B4-BE49-F238E27FC236}">
                <a16:creationId xmlns:a16="http://schemas.microsoft.com/office/drawing/2014/main" id="{ECCE72BD-D1D8-29AD-EC59-E65D4F226FA0}"/>
              </a:ext>
            </a:extLst>
          </p:cNvPr>
          <p:cNvSpPr/>
          <p:nvPr/>
        </p:nvSpPr>
        <p:spPr>
          <a:xfrm>
            <a:off x="1461826" y="3834827"/>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Audio Feature Extractor</a:t>
            </a:r>
            <a:endParaRPr lang="en-IN" sz="1200" baseline="30000" dirty="0">
              <a:latin typeface="Bahnschrift Light" panose="020B0502040204020203" pitchFamily="34" charset="0"/>
            </a:endParaRPr>
          </a:p>
        </p:txBody>
      </p:sp>
      <p:sp>
        <p:nvSpPr>
          <p:cNvPr id="12" name="Rectangle: Diagonal Corners Rounded 11">
            <a:extLst>
              <a:ext uri="{FF2B5EF4-FFF2-40B4-BE49-F238E27FC236}">
                <a16:creationId xmlns:a16="http://schemas.microsoft.com/office/drawing/2014/main" id="{1844B5CE-A182-5D13-D2CE-458216D72DF2}"/>
              </a:ext>
            </a:extLst>
          </p:cNvPr>
          <p:cNvSpPr/>
          <p:nvPr/>
        </p:nvSpPr>
        <p:spPr>
          <a:xfrm>
            <a:off x="1452108" y="2720399"/>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Video Feature Extractor</a:t>
            </a:r>
            <a:endParaRPr lang="en-IN" sz="1200" baseline="30000" dirty="0">
              <a:latin typeface="Bahnschrift Light" panose="020B0502040204020203" pitchFamily="34" charset="0"/>
            </a:endParaRPr>
          </a:p>
        </p:txBody>
      </p:sp>
      <p:sp>
        <p:nvSpPr>
          <p:cNvPr id="2" name="Rectangle 1">
            <a:extLst>
              <a:ext uri="{FF2B5EF4-FFF2-40B4-BE49-F238E27FC236}">
                <a16:creationId xmlns:a16="http://schemas.microsoft.com/office/drawing/2014/main" id="{6F9555C2-53AA-FD6B-085A-97B1FF89B7F9}"/>
              </a:ext>
            </a:extLst>
          </p:cNvPr>
          <p:cNvSpPr/>
          <p:nvPr/>
        </p:nvSpPr>
        <p:spPr>
          <a:xfrm>
            <a:off x="339874" y="2960953"/>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Video Input</a:t>
            </a:r>
          </a:p>
        </p:txBody>
      </p:sp>
      <p:cxnSp>
        <p:nvCxnSpPr>
          <p:cNvPr id="5" name="Straight Arrow Connector 4">
            <a:extLst>
              <a:ext uri="{FF2B5EF4-FFF2-40B4-BE49-F238E27FC236}">
                <a16:creationId xmlns:a16="http://schemas.microsoft.com/office/drawing/2014/main" id="{594D43F5-5D00-8637-DBFA-AEA971397C30}"/>
              </a:ext>
            </a:extLst>
          </p:cNvPr>
          <p:cNvCxnSpPr>
            <a:cxnSpLocks/>
            <a:stCxn id="2" idx="3"/>
            <a:endCxn id="12" idx="2"/>
          </p:cNvCxnSpPr>
          <p:nvPr/>
        </p:nvCxnSpPr>
        <p:spPr>
          <a:xfrm>
            <a:off x="1163860" y="3202380"/>
            <a:ext cx="2882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7" name="Rectangle 566">
            <a:extLst>
              <a:ext uri="{FF2B5EF4-FFF2-40B4-BE49-F238E27FC236}">
                <a16:creationId xmlns:a16="http://schemas.microsoft.com/office/drawing/2014/main" id="{941FCA90-8570-397E-5B42-D54DB3569610}"/>
              </a:ext>
            </a:extLst>
          </p:cNvPr>
          <p:cNvSpPr/>
          <p:nvPr/>
        </p:nvSpPr>
        <p:spPr>
          <a:xfrm>
            <a:off x="326728" y="4075380"/>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568" name="Straight Arrow Connector 567">
            <a:extLst>
              <a:ext uri="{FF2B5EF4-FFF2-40B4-BE49-F238E27FC236}">
                <a16:creationId xmlns:a16="http://schemas.microsoft.com/office/drawing/2014/main" id="{F2955576-37E4-FBA6-950E-E16AE41288D9}"/>
              </a:ext>
            </a:extLst>
          </p:cNvPr>
          <p:cNvCxnSpPr>
            <a:cxnSpLocks/>
            <a:stCxn id="567" idx="3"/>
          </p:cNvCxnSpPr>
          <p:nvPr/>
        </p:nvCxnSpPr>
        <p:spPr>
          <a:xfrm>
            <a:off x="1150714" y="4316807"/>
            <a:ext cx="31111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Speech Bubble: Rectangle 2">
            <a:extLst>
              <a:ext uri="{FF2B5EF4-FFF2-40B4-BE49-F238E27FC236}">
                <a16:creationId xmlns:a16="http://schemas.microsoft.com/office/drawing/2014/main" id="{E0FAEA68-D86E-BEF1-7D9A-F8F822DD3586}"/>
              </a:ext>
            </a:extLst>
          </p:cNvPr>
          <p:cNvSpPr/>
          <p:nvPr/>
        </p:nvSpPr>
        <p:spPr>
          <a:xfrm>
            <a:off x="5363582" y="1149749"/>
            <a:ext cx="6270856" cy="4751961"/>
          </a:xfrm>
          <a:prstGeom prst="wedgeRectCallout">
            <a:avLst>
              <a:gd name="adj1" fmla="val -78134"/>
              <a:gd name="adj2" fmla="val -3253"/>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TextBox 10">
            <a:extLst>
              <a:ext uri="{FF2B5EF4-FFF2-40B4-BE49-F238E27FC236}">
                <a16:creationId xmlns:a16="http://schemas.microsoft.com/office/drawing/2014/main" id="{CE9F6553-8FAF-EA00-E18A-2B3435E689FA}"/>
              </a:ext>
            </a:extLst>
          </p:cNvPr>
          <p:cNvSpPr txBox="1"/>
          <p:nvPr/>
        </p:nvSpPr>
        <p:spPr>
          <a:xfrm>
            <a:off x="7861486" y="1430084"/>
            <a:ext cx="1673326" cy="276999"/>
          </a:xfrm>
          <a:prstGeom prst="rect">
            <a:avLst/>
          </a:prstGeom>
          <a:noFill/>
        </p:spPr>
        <p:txBody>
          <a:bodyPr wrap="square" rtlCol="0">
            <a:spAutoFit/>
          </a:bodyPr>
          <a:lstStyle/>
          <a:p>
            <a:pPr algn="ctr"/>
            <a:r>
              <a:rPr lang="en-IN" sz="1200" b="1" dirty="0"/>
              <a:t>Fusion Models</a:t>
            </a:r>
          </a:p>
        </p:txBody>
      </p:sp>
      <p:sp>
        <p:nvSpPr>
          <p:cNvPr id="13" name="Rectangle: Diagonal Corners Rounded 12">
            <a:extLst>
              <a:ext uri="{FF2B5EF4-FFF2-40B4-BE49-F238E27FC236}">
                <a16:creationId xmlns:a16="http://schemas.microsoft.com/office/drawing/2014/main" id="{42257A20-8505-BFD3-6CD4-806A5C11E529}"/>
              </a:ext>
            </a:extLst>
          </p:cNvPr>
          <p:cNvSpPr/>
          <p:nvPr/>
        </p:nvSpPr>
        <p:spPr>
          <a:xfrm>
            <a:off x="6096001" y="2494543"/>
            <a:ext cx="1001949" cy="240165"/>
          </a:xfrm>
          <a:prstGeom prst="round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Video Features</a:t>
            </a:r>
            <a:endParaRPr lang="en-IN" sz="1000" dirty="0"/>
          </a:p>
        </p:txBody>
      </p:sp>
      <p:sp>
        <p:nvSpPr>
          <p:cNvPr id="14" name="Rectangle: Diagonal Corners Rounded 13">
            <a:extLst>
              <a:ext uri="{FF2B5EF4-FFF2-40B4-BE49-F238E27FC236}">
                <a16:creationId xmlns:a16="http://schemas.microsoft.com/office/drawing/2014/main" id="{05C37474-FB3F-C9A2-7016-9BD72C96AA27}"/>
              </a:ext>
            </a:extLst>
          </p:cNvPr>
          <p:cNvSpPr/>
          <p:nvPr/>
        </p:nvSpPr>
        <p:spPr>
          <a:xfrm>
            <a:off x="6096000" y="2856051"/>
            <a:ext cx="1001949" cy="240165"/>
          </a:xfrm>
          <a:prstGeom prst="round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Audio Features</a:t>
            </a:r>
            <a:endParaRPr lang="en-IN" sz="1000" dirty="0"/>
          </a:p>
        </p:txBody>
      </p:sp>
      <p:cxnSp>
        <p:nvCxnSpPr>
          <p:cNvPr id="19" name="Connector: Elbow 18">
            <a:extLst>
              <a:ext uri="{FF2B5EF4-FFF2-40B4-BE49-F238E27FC236}">
                <a16:creationId xmlns:a16="http://schemas.microsoft.com/office/drawing/2014/main" id="{1BBF3730-96B4-463F-C4E6-B0E6852F566D}"/>
              </a:ext>
            </a:extLst>
          </p:cNvPr>
          <p:cNvCxnSpPr>
            <a:cxnSpLocks/>
            <a:stCxn id="13" idx="0"/>
          </p:cNvCxnSpPr>
          <p:nvPr/>
        </p:nvCxnSpPr>
        <p:spPr>
          <a:xfrm>
            <a:off x="7097950" y="2614626"/>
            <a:ext cx="255246" cy="16196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4967E709-DC0C-6FC0-C7C5-141A30A1827F}"/>
              </a:ext>
            </a:extLst>
          </p:cNvPr>
          <p:cNvCxnSpPr>
            <a:cxnSpLocks/>
          </p:cNvCxnSpPr>
          <p:nvPr/>
        </p:nvCxnSpPr>
        <p:spPr>
          <a:xfrm flipV="1">
            <a:off x="7097949" y="2776594"/>
            <a:ext cx="255247" cy="19953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0A952ADE-CB4D-C5F3-F6FB-DF4EFE8A2852}"/>
              </a:ext>
            </a:extLst>
          </p:cNvPr>
          <p:cNvSpPr/>
          <p:nvPr/>
        </p:nvSpPr>
        <p:spPr>
          <a:xfrm>
            <a:off x="7353195" y="2448348"/>
            <a:ext cx="701929" cy="76040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Cross Modal Attention</a:t>
            </a:r>
            <a:endParaRPr lang="en-IN" sz="1000" dirty="0"/>
          </a:p>
        </p:txBody>
      </p:sp>
      <p:sp>
        <p:nvSpPr>
          <p:cNvPr id="30" name="Rectangle: Diagonal Corners Rounded 29">
            <a:extLst>
              <a:ext uri="{FF2B5EF4-FFF2-40B4-BE49-F238E27FC236}">
                <a16:creationId xmlns:a16="http://schemas.microsoft.com/office/drawing/2014/main" id="{D67486CD-1D17-1B7B-C4E3-E0DCDAF2243F}"/>
              </a:ext>
            </a:extLst>
          </p:cNvPr>
          <p:cNvSpPr/>
          <p:nvPr/>
        </p:nvSpPr>
        <p:spPr>
          <a:xfrm>
            <a:off x="8892041" y="2522041"/>
            <a:ext cx="1001949" cy="240165"/>
          </a:xfrm>
          <a:prstGeom prst="round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Video Features</a:t>
            </a:r>
            <a:endParaRPr lang="en-IN" sz="1000" dirty="0"/>
          </a:p>
        </p:txBody>
      </p:sp>
      <p:sp>
        <p:nvSpPr>
          <p:cNvPr id="31" name="Rectangle: Diagonal Corners Rounded 30">
            <a:extLst>
              <a:ext uri="{FF2B5EF4-FFF2-40B4-BE49-F238E27FC236}">
                <a16:creationId xmlns:a16="http://schemas.microsoft.com/office/drawing/2014/main" id="{5ACF5CD9-A14B-9B06-711B-B67E535F9B94}"/>
              </a:ext>
            </a:extLst>
          </p:cNvPr>
          <p:cNvSpPr/>
          <p:nvPr/>
        </p:nvSpPr>
        <p:spPr>
          <a:xfrm>
            <a:off x="8892040" y="2883549"/>
            <a:ext cx="1001949" cy="240165"/>
          </a:xfrm>
          <a:prstGeom prst="round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Audio Features</a:t>
            </a:r>
            <a:endParaRPr lang="en-IN" sz="1000" dirty="0"/>
          </a:p>
        </p:txBody>
      </p:sp>
      <p:cxnSp>
        <p:nvCxnSpPr>
          <p:cNvPr id="33" name="Connector: Elbow 32">
            <a:extLst>
              <a:ext uri="{FF2B5EF4-FFF2-40B4-BE49-F238E27FC236}">
                <a16:creationId xmlns:a16="http://schemas.microsoft.com/office/drawing/2014/main" id="{90558347-E371-4594-7FF2-873F6C276EB7}"/>
              </a:ext>
            </a:extLst>
          </p:cNvPr>
          <p:cNvCxnSpPr>
            <a:cxnSpLocks/>
            <a:stCxn id="30" idx="0"/>
          </p:cNvCxnSpPr>
          <p:nvPr/>
        </p:nvCxnSpPr>
        <p:spPr>
          <a:xfrm>
            <a:off x="9893990" y="2642124"/>
            <a:ext cx="255246" cy="16196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8D32A947-7ACF-72DE-333D-6B98349AE228}"/>
              </a:ext>
            </a:extLst>
          </p:cNvPr>
          <p:cNvCxnSpPr>
            <a:cxnSpLocks/>
          </p:cNvCxnSpPr>
          <p:nvPr/>
        </p:nvCxnSpPr>
        <p:spPr>
          <a:xfrm flipV="1">
            <a:off x="9893989" y="2804092"/>
            <a:ext cx="255247" cy="19953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4292F7AE-583A-82BE-E471-387E12824F82}"/>
              </a:ext>
            </a:extLst>
          </p:cNvPr>
          <p:cNvSpPr/>
          <p:nvPr/>
        </p:nvSpPr>
        <p:spPr>
          <a:xfrm>
            <a:off x="10149235" y="2475846"/>
            <a:ext cx="701929" cy="76040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RNN LSTM</a:t>
            </a:r>
            <a:endParaRPr lang="en-IN" sz="1000" dirty="0"/>
          </a:p>
        </p:txBody>
      </p:sp>
      <p:sp>
        <p:nvSpPr>
          <p:cNvPr id="43" name="Rectangle: Diagonal Corners Rounded 42">
            <a:extLst>
              <a:ext uri="{FF2B5EF4-FFF2-40B4-BE49-F238E27FC236}">
                <a16:creationId xmlns:a16="http://schemas.microsoft.com/office/drawing/2014/main" id="{957000E2-F8C1-8F4E-4F6A-0724AA2F1C9C}"/>
              </a:ext>
            </a:extLst>
          </p:cNvPr>
          <p:cNvSpPr/>
          <p:nvPr/>
        </p:nvSpPr>
        <p:spPr>
          <a:xfrm>
            <a:off x="6137409" y="4303828"/>
            <a:ext cx="1001949" cy="240165"/>
          </a:xfrm>
          <a:prstGeom prst="round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Video Features</a:t>
            </a:r>
            <a:endParaRPr lang="en-IN" sz="1000" dirty="0"/>
          </a:p>
        </p:txBody>
      </p:sp>
      <p:sp>
        <p:nvSpPr>
          <p:cNvPr id="44" name="Rectangle: Diagonal Corners Rounded 43">
            <a:extLst>
              <a:ext uri="{FF2B5EF4-FFF2-40B4-BE49-F238E27FC236}">
                <a16:creationId xmlns:a16="http://schemas.microsoft.com/office/drawing/2014/main" id="{C3F7482A-3BED-A135-579E-7754A8E1639F}"/>
              </a:ext>
            </a:extLst>
          </p:cNvPr>
          <p:cNvSpPr/>
          <p:nvPr/>
        </p:nvSpPr>
        <p:spPr>
          <a:xfrm>
            <a:off x="6137408" y="4665336"/>
            <a:ext cx="1001949" cy="240165"/>
          </a:xfrm>
          <a:prstGeom prst="round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Audio Features</a:t>
            </a:r>
            <a:endParaRPr lang="en-IN" sz="1000" dirty="0"/>
          </a:p>
        </p:txBody>
      </p:sp>
      <p:cxnSp>
        <p:nvCxnSpPr>
          <p:cNvPr id="45" name="Connector: Elbow 44">
            <a:extLst>
              <a:ext uri="{FF2B5EF4-FFF2-40B4-BE49-F238E27FC236}">
                <a16:creationId xmlns:a16="http://schemas.microsoft.com/office/drawing/2014/main" id="{6875B2EB-BC7D-4C67-3553-2821093FDCFC}"/>
              </a:ext>
            </a:extLst>
          </p:cNvPr>
          <p:cNvCxnSpPr>
            <a:cxnSpLocks/>
            <a:stCxn id="43" idx="0"/>
          </p:cNvCxnSpPr>
          <p:nvPr/>
        </p:nvCxnSpPr>
        <p:spPr>
          <a:xfrm>
            <a:off x="7139358" y="4423911"/>
            <a:ext cx="255246" cy="16196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C593BB57-CBE7-3233-CCD6-39157E376D48}"/>
              </a:ext>
            </a:extLst>
          </p:cNvPr>
          <p:cNvCxnSpPr>
            <a:cxnSpLocks/>
          </p:cNvCxnSpPr>
          <p:nvPr/>
        </p:nvCxnSpPr>
        <p:spPr>
          <a:xfrm flipV="1">
            <a:off x="7139357" y="4585879"/>
            <a:ext cx="255247" cy="19953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4E1A47CB-55EB-4684-F2D7-9A50D508151D}"/>
              </a:ext>
            </a:extLst>
          </p:cNvPr>
          <p:cNvSpPr/>
          <p:nvPr/>
        </p:nvSpPr>
        <p:spPr>
          <a:xfrm>
            <a:off x="7370584" y="4053142"/>
            <a:ext cx="2554914" cy="10613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t>Simple Transformer Architecture</a:t>
            </a:r>
            <a:endParaRPr lang="en-IN" sz="1000" dirty="0"/>
          </a:p>
        </p:txBody>
      </p:sp>
      <p:pic>
        <p:nvPicPr>
          <p:cNvPr id="50" name="Picture 49">
            <a:extLst>
              <a:ext uri="{FF2B5EF4-FFF2-40B4-BE49-F238E27FC236}">
                <a16:creationId xmlns:a16="http://schemas.microsoft.com/office/drawing/2014/main" id="{1307182D-3FFA-C12A-C621-39135236CC0A}"/>
              </a:ext>
            </a:extLst>
          </p:cNvPr>
          <p:cNvPicPr>
            <a:picLocks noChangeAspect="1"/>
          </p:cNvPicPr>
          <p:nvPr/>
        </p:nvPicPr>
        <p:blipFill>
          <a:blip r:embed="rId3"/>
          <a:srcRect r="14659"/>
          <a:stretch/>
        </p:blipFill>
        <p:spPr>
          <a:xfrm>
            <a:off x="7370583" y="3699189"/>
            <a:ext cx="3441750" cy="1879625"/>
          </a:xfrm>
          <a:prstGeom prst="rect">
            <a:avLst/>
          </a:prstGeom>
        </p:spPr>
      </p:pic>
      <p:grpSp>
        <p:nvGrpSpPr>
          <p:cNvPr id="51" name="Group 50">
            <a:extLst>
              <a:ext uri="{FF2B5EF4-FFF2-40B4-BE49-F238E27FC236}">
                <a16:creationId xmlns:a16="http://schemas.microsoft.com/office/drawing/2014/main" id="{2108E8E9-0DB4-A026-6580-2ED6A6D42D37}"/>
              </a:ext>
            </a:extLst>
          </p:cNvPr>
          <p:cNvGrpSpPr/>
          <p:nvPr/>
        </p:nvGrpSpPr>
        <p:grpSpPr>
          <a:xfrm>
            <a:off x="0" y="380014"/>
            <a:ext cx="12191999" cy="557354"/>
            <a:chOff x="0" y="457200"/>
            <a:chExt cx="12191999" cy="606340"/>
          </a:xfrm>
        </p:grpSpPr>
        <p:sp>
          <p:nvSpPr>
            <p:cNvPr id="52" name="Rectangle 51">
              <a:extLst>
                <a:ext uri="{FF2B5EF4-FFF2-40B4-BE49-F238E27FC236}">
                  <a16:creationId xmlns:a16="http://schemas.microsoft.com/office/drawing/2014/main" id="{35FC69A1-2E48-1338-8FAA-997C3F2CC0EE}"/>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Architecture                     Video                     Audio                      </a:t>
              </a:r>
              <a:r>
                <a:rPr lang="en-IN" sz="1200" dirty="0">
                  <a:solidFill>
                    <a:schemeClr val="bg1"/>
                  </a:solidFill>
                  <a:latin typeface="Bahnschrift Light"/>
                  <a:cs typeface="Calibri"/>
                </a:rPr>
                <a:t>Fusion</a:t>
              </a:r>
            </a:p>
          </p:txBody>
        </p:sp>
        <p:sp>
          <p:nvSpPr>
            <p:cNvPr id="53" name="Isosceles Triangle 52">
              <a:extLst>
                <a:ext uri="{FF2B5EF4-FFF2-40B4-BE49-F238E27FC236}">
                  <a16:creationId xmlns:a16="http://schemas.microsoft.com/office/drawing/2014/main" id="{C79DBB4A-665F-7F2A-6CB8-84940EA088A6}"/>
                </a:ext>
              </a:extLst>
            </p:cNvPr>
            <p:cNvSpPr/>
            <p:nvPr/>
          </p:nvSpPr>
          <p:spPr>
            <a:xfrm rot="10800000">
              <a:off x="881975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54" name="Rectangle 53">
            <a:extLst>
              <a:ext uri="{FF2B5EF4-FFF2-40B4-BE49-F238E27FC236}">
                <a16:creationId xmlns:a16="http://schemas.microsoft.com/office/drawing/2014/main" id="{EF255029-5BA3-D7DD-8770-00927790F4A9}"/>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55" name="Isosceles Triangle 54">
            <a:extLst>
              <a:ext uri="{FF2B5EF4-FFF2-40B4-BE49-F238E27FC236}">
                <a16:creationId xmlns:a16="http://schemas.microsoft.com/office/drawing/2014/main" id="{475B5DFF-F43C-49ED-E7D7-A16F21E18856}"/>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8909881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D5D3A6A-3AEF-C846-45B7-2D6782C8020B}"/>
              </a:ext>
            </a:extLst>
          </p:cNvPr>
          <p:cNvSpPr/>
          <p:nvPr/>
        </p:nvSpPr>
        <p:spPr>
          <a:xfrm>
            <a:off x="0" y="6356350"/>
            <a:ext cx="12192000" cy="501650"/>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IN" sz="1000" dirty="0">
                <a:solidFill>
                  <a:schemeClr val="bg1"/>
                </a:solidFill>
                <a:latin typeface="+mj-lt"/>
              </a:rPr>
              <a:t>Albert Mehrabian, James Russel, </a:t>
            </a:r>
            <a:r>
              <a:rPr lang="en-IN" sz="1000" i="1" dirty="0">
                <a:solidFill>
                  <a:schemeClr val="bg1"/>
                </a:solidFill>
                <a:latin typeface="+mj-lt"/>
              </a:rPr>
              <a:t>Basic dimensions for a general psychological theory</a:t>
            </a:r>
            <a:r>
              <a:rPr lang="en-IN" sz="1000" dirty="0">
                <a:solidFill>
                  <a:schemeClr val="bg1"/>
                </a:solidFill>
                <a:latin typeface="+mj-lt"/>
              </a:rPr>
              <a:t>, </a:t>
            </a:r>
            <a:r>
              <a:rPr lang="en-IN" sz="900" dirty="0">
                <a:solidFill>
                  <a:schemeClr val="bg1"/>
                </a:solidFill>
                <a:latin typeface="+mj-lt"/>
              </a:rPr>
              <a:t>1980</a:t>
            </a:r>
            <a:endParaRPr lang="en-US" sz="300" dirty="0">
              <a:solidFill>
                <a:schemeClr val="bg1"/>
              </a:solidFill>
              <a:latin typeface="+mj-lt"/>
            </a:endParaRPr>
          </a:p>
        </p:txBody>
      </p:sp>
      <p:sp>
        <p:nvSpPr>
          <p:cNvPr id="12" name="Slide Number Placeholder 11">
            <a:extLst>
              <a:ext uri="{FF2B5EF4-FFF2-40B4-BE49-F238E27FC236}">
                <a16:creationId xmlns:a16="http://schemas.microsoft.com/office/drawing/2014/main" id="{8229F65A-A7DC-FE13-A23A-CFFEDF85C0C0}"/>
              </a:ext>
            </a:extLst>
          </p:cNvPr>
          <p:cNvSpPr>
            <a:spLocks noGrp="1"/>
          </p:cNvSpPr>
          <p:nvPr>
            <p:ph type="sldNum" sz="quarter" idx="12"/>
          </p:nvPr>
        </p:nvSpPr>
        <p:spPr/>
        <p:txBody>
          <a:bodyPr/>
          <a:lstStyle/>
          <a:p>
            <a:fld id="{821DA933-34E6-4946-B97D-E0783D4A57BC}" type="slidenum">
              <a:rPr lang="en-IN" smtClean="0"/>
              <a:t>2</a:t>
            </a:fld>
            <a:endParaRPr lang="en-IN"/>
          </a:p>
        </p:txBody>
      </p:sp>
      <p:pic>
        <p:nvPicPr>
          <p:cNvPr id="2" name="Picture 2" descr="You Can't Determine Emotions from Facial Movements–and Neither Can AI">
            <a:extLst>
              <a:ext uri="{FF2B5EF4-FFF2-40B4-BE49-F238E27FC236}">
                <a16:creationId xmlns:a16="http://schemas.microsoft.com/office/drawing/2014/main" id="{19641516-DB31-2D76-CB1C-7BF7BD6399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5650" y="1534937"/>
            <a:ext cx="6190667" cy="412583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87FFD08A-FBCB-1083-3B14-9AD712D68DBE}"/>
              </a:ext>
            </a:extLst>
          </p:cNvPr>
          <p:cNvPicPr>
            <a:picLocks noChangeAspect="1"/>
          </p:cNvPicPr>
          <p:nvPr/>
        </p:nvPicPr>
        <p:blipFill>
          <a:blip r:embed="rId4"/>
          <a:stretch>
            <a:fillRect/>
          </a:stretch>
        </p:blipFill>
        <p:spPr>
          <a:xfrm>
            <a:off x="7879182" y="1588787"/>
            <a:ext cx="3567168" cy="3186983"/>
          </a:xfrm>
          <a:prstGeom prst="rect">
            <a:avLst/>
          </a:prstGeom>
        </p:spPr>
      </p:pic>
      <p:sp>
        <p:nvSpPr>
          <p:cNvPr id="20" name="Rectangle 19">
            <a:extLst>
              <a:ext uri="{FF2B5EF4-FFF2-40B4-BE49-F238E27FC236}">
                <a16:creationId xmlns:a16="http://schemas.microsoft.com/office/drawing/2014/main" id="{A02F7D8C-77CB-066E-E683-BE1777D6576E}"/>
              </a:ext>
            </a:extLst>
          </p:cNvPr>
          <p:cNvSpPr/>
          <p:nvPr/>
        </p:nvSpPr>
        <p:spPr>
          <a:xfrm>
            <a:off x="8161854" y="4988053"/>
            <a:ext cx="2504661" cy="67272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solidFill>
                  <a:schemeClr val="tx1"/>
                </a:solidFill>
                <a:latin typeface="Bahnschrift" panose="020B0502040204020203" pitchFamily="34" charset="0"/>
              </a:rPr>
              <a:t>PAD Model</a:t>
            </a:r>
          </a:p>
        </p:txBody>
      </p:sp>
      <p:grpSp>
        <p:nvGrpSpPr>
          <p:cNvPr id="4" name="Group 3">
            <a:extLst>
              <a:ext uri="{FF2B5EF4-FFF2-40B4-BE49-F238E27FC236}">
                <a16:creationId xmlns:a16="http://schemas.microsoft.com/office/drawing/2014/main" id="{36105E21-C195-CD03-0FE1-A6CE5E37C5FD}"/>
              </a:ext>
            </a:extLst>
          </p:cNvPr>
          <p:cNvGrpSpPr/>
          <p:nvPr/>
        </p:nvGrpSpPr>
        <p:grpSpPr>
          <a:xfrm>
            <a:off x="0" y="428471"/>
            <a:ext cx="12191999" cy="557354"/>
            <a:chOff x="0" y="457200"/>
            <a:chExt cx="12191999" cy="606340"/>
          </a:xfrm>
        </p:grpSpPr>
        <p:sp>
          <p:nvSpPr>
            <p:cNvPr id="5" name="Rectangle 4">
              <a:extLst>
                <a:ext uri="{FF2B5EF4-FFF2-40B4-BE49-F238E27FC236}">
                  <a16:creationId xmlns:a16="http://schemas.microsoft.com/office/drawing/2014/main" id="{F085D6BB-B82A-1A0A-9FBD-5722895F751A}"/>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solidFill>
                  <a:latin typeface="Bahnschrift Light"/>
                  <a:cs typeface="Calibri"/>
                </a:rPr>
                <a:t>Definitions</a:t>
              </a:r>
              <a:r>
                <a:rPr lang="en-IN" sz="1200" dirty="0">
                  <a:solidFill>
                    <a:schemeClr val="bg1">
                      <a:lumMod val="75000"/>
                    </a:schemeClr>
                  </a:solidFill>
                  <a:latin typeface="Bahnschrift Light"/>
                  <a:cs typeface="Calibri"/>
                </a:rPr>
                <a:t>	    	      Problem Statement		Related Work</a:t>
              </a:r>
            </a:p>
          </p:txBody>
        </p:sp>
        <p:sp>
          <p:nvSpPr>
            <p:cNvPr id="6" name="Isosceles Triangle 5">
              <a:extLst>
                <a:ext uri="{FF2B5EF4-FFF2-40B4-BE49-F238E27FC236}">
                  <a16:creationId xmlns:a16="http://schemas.microsoft.com/office/drawing/2014/main" id="{808315EC-A21B-CB02-AC1A-7A5092C7A718}"/>
                </a:ext>
              </a:extLst>
            </p:cNvPr>
            <p:cNvSpPr/>
            <p:nvPr/>
          </p:nvSpPr>
          <p:spPr>
            <a:xfrm rot="10800000">
              <a:off x="3472655"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grpSp>
      <p:sp>
        <p:nvSpPr>
          <p:cNvPr id="7" name="Rectangle 6">
            <a:extLst>
              <a:ext uri="{FF2B5EF4-FFF2-40B4-BE49-F238E27FC236}">
                <a16:creationId xmlns:a16="http://schemas.microsoft.com/office/drawing/2014/main" id="{5AB54471-6F9E-D1E8-DCD9-88B81C5A6A80}"/>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85000"/>
                  </a:schemeClr>
                </a:solidFill>
                <a:latin typeface="Bahnschrift Light"/>
              </a:rPr>
              <a:t> </a:t>
            </a:r>
            <a:r>
              <a:rPr lang="en-IN" sz="1200" dirty="0">
                <a:solidFill>
                  <a:schemeClr val="bg1">
                    <a:lumMod val="65000"/>
                  </a:schemeClr>
                </a:solidFill>
                <a:latin typeface="Bahnschrift Light"/>
              </a:rPr>
              <a:t>   </a:t>
            </a:r>
            <a:r>
              <a:rPr lang="en-IN" sz="1200" dirty="0">
                <a:solidFill>
                  <a:schemeClr val="bg1"/>
                </a:solidFill>
                <a:latin typeface="Bahnschrift Light"/>
              </a:rPr>
              <a:t>Motivation for thesis                </a:t>
            </a:r>
            <a:r>
              <a:rPr lang="en-IN" sz="1200" dirty="0">
                <a:solidFill>
                  <a:schemeClr val="bg1">
                    <a:lumMod val="65000"/>
                  </a:schemeClr>
                </a:solidFill>
                <a:latin typeface="Bahnschrift Light"/>
              </a:rPr>
              <a:t>Implementation               Study Results	Conclusion</a:t>
            </a:r>
          </a:p>
        </p:txBody>
      </p:sp>
      <p:sp>
        <p:nvSpPr>
          <p:cNvPr id="8" name="Isosceles Triangle 7">
            <a:extLst>
              <a:ext uri="{FF2B5EF4-FFF2-40B4-BE49-F238E27FC236}">
                <a16:creationId xmlns:a16="http://schemas.microsoft.com/office/drawing/2014/main" id="{47D5E9EB-1FA9-2B2F-DB12-5C1DA837DE1E}"/>
              </a:ext>
            </a:extLst>
          </p:cNvPr>
          <p:cNvSpPr/>
          <p:nvPr/>
        </p:nvSpPr>
        <p:spPr>
          <a:xfrm rot="10800000">
            <a:off x="353683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9987021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89D4C4-2C64-A59A-8E9B-DE06A985D1F1}"/>
            </a:ext>
          </a:extLst>
        </p:cNvPr>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C2996ACD-84CC-154E-7B1C-CC57DCF470D2}"/>
              </a:ext>
            </a:extLst>
          </p:cNvPr>
          <p:cNvCxnSpPr>
            <a:cxnSpLocks/>
            <a:stCxn id="18" idx="0"/>
            <a:endCxn id="28" idx="1"/>
          </p:cNvCxnSpPr>
          <p:nvPr/>
        </p:nvCxnSpPr>
        <p:spPr>
          <a:xfrm>
            <a:off x="3692992" y="3756593"/>
            <a:ext cx="245100" cy="0"/>
          </a:xfrm>
          <a:prstGeom prst="straightConnector1">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52E13D32-6EA4-110E-DB78-EB7269E7C88E}"/>
              </a:ext>
            </a:extLst>
          </p:cNvPr>
          <p:cNvSpPr/>
          <p:nvPr/>
        </p:nvSpPr>
        <p:spPr>
          <a:xfrm>
            <a:off x="0" y="6160722"/>
            <a:ext cx="12192000" cy="69727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sp>
        <p:nvSpPr>
          <p:cNvPr id="17" name="Slide Number Placeholder 16">
            <a:extLst>
              <a:ext uri="{FF2B5EF4-FFF2-40B4-BE49-F238E27FC236}">
                <a16:creationId xmlns:a16="http://schemas.microsoft.com/office/drawing/2014/main" id="{F4C6FF7F-B1C8-3361-15DE-A7FB6388E39E}"/>
              </a:ext>
            </a:extLst>
          </p:cNvPr>
          <p:cNvSpPr>
            <a:spLocks noGrp="1"/>
          </p:cNvSpPr>
          <p:nvPr>
            <p:ph type="sldNum" sz="quarter" idx="12"/>
          </p:nvPr>
        </p:nvSpPr>
        <p:spPr/>
        <p:txBody>
          <a:bodyPr/>
          <a:lstStyle/>
          <a:p>
            <a:fld id="{821DA933-34E6-4946-B97D-E0783D4A57BC}" type="slidenum">
              <a:rPr lang="en-IN" smtClean="0"/>
              <a:t>20</a:t>
            </a:fld>
            <a:endParaRPr lang="en-IN"/>
          </a:p>
        </p:txBody>
      </p:sp>
      <p:sp>
        <p:nvSpPr>
          <p:cNvPr id="18" name="Rectangle: Diagonal Corners Rounded 17">
            <a:extLst>
              <a:ext uri="{FF2B5EF4-FFF2-40B4-BE49-F238E27FC236}">
                <a16:creationId xmlns:a16="http://schemas.microsoft.com/office/drawing/2014/main" id="{99296ED6-CAA5-C74D-4152-CC7009915907}"/>
              </a:ext>
            </a:extLst>
          </p:cNvPr>
          <p:cNvSpPr/>
          <p:nvPr/>
        </p:nvSpPr>
        <p:spPr>
          <a:xfrm>
            <a:off x="2918506" y="3429000"/>
            <a:ext cx="774486" cy="655185"/>
          </a:xfrm>
          <a:prstGeom prst="round2Diag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Fusion Module</a:t>
            </a:r>
            <a:endParaRPr lang="en-IN" sz="1200" baseline="30000" dirty="0">
              <a:latin typeface="Bahnschrift Light" panose="020B0502040204020203" pitchFamily="34" charset="0"/>
            </a:endParaRPr>
          </a:p>
        </p:txBody>
      </p:sp>
      <p:cxnSp>
        <p:nvCxnSpPr>
          <p:cNvPr id="26" name="Connector: Elbow 25">
            <a:extLst>
              <a:ext uri="{FF2B5EF4-FFF2-40B4-BE49-F238E27FC236}">
                <a16:creationId xmlns:a16="http://schemas.microsoft.com/office/drawing/2014/main" id="{0F7B30D5-D277-EFDE-A1FC-170AEA8F9E8E}"/>
              </a:ext>
            </a:extLst>
          </p:cNvPr>
          <p:cNvCxnSpPr>
            <a:cxnSpLocks/>
            <a:stCxn id="12" idx="0"/>
            <a:endCxn id="18" idx="2"/>
          </p:cNvCxnSpPr>
          <p:nvPr/>
        </p:nvCxnSpPr>
        <p:spPr>
          <a:xfrm>
            <a:off x="2663688" y="3202380"/>
            <a:ext cx="254818" cy="554213"/>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2C466E59-626C-9E9A-7B9A-1700539BC00A}"/>
              </a:ext>
            </a:extLst>
          </p:cNvPr>
          <p:cNvCxnSpPr>
            <a:cxnSpLocks/>
            <a:stCxn id="32" idx="0"/>
            <a:endCxn id="18" idx="2"/>
          </p:cNvCxnSpPr>
          <p:nvPr/>
        </p:nvCxnSpPr>
        <p:spPr>
          <a:xfrm flipV="1">
            <a:off x="2673406" y="3756593"/>
            <a:ext cx="245100" cy="560215"/>
          </a:xfrm>
          <a:prstGeom prst="bentConnector3">
            <a:avLst>
              <a:gd name="adj1" fmla="val 50000"/>
            </a:avLst>
          </a:prstGeom>
          <a:ln>
            <a:solidFill>
              <a:srgbClr val="0D383B"/>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2D367698-4AEE-4BAD-5F3E-B1C0589EEE26}"/>
              </a:ext>
            </a:extLst>
          </p:cNvPr>
          <p:cNvSpPr/>
          <p:nvPr/>
        </p:nvSpPr>
        <p:spPr>
          <a:xfrm>
            <a:off x="3938092" y="3525730"/>
            <a:ext cx="774486" cy="461725"/>
          </a:xfrm>
          <a:prstGeom prst="round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PAD Output</a:t>
            </a:r>
          </a:p>
        </p:txBody>
      </p:sp>
      <p:sp>
        <p:nvSpPr>
          <p:cNvPr id="32" name="Rectangle: Diagonal Corners Rounded 31">
            <a:extLst>
              <a:ext uri="{FF2B5EF4-FFF2-40B4-BE49-F238E27FC236}">
                <a16:creationId xmlns:a16="http://schemas.microsoft.com/office/drawing/2014/main" id="{AD3F4DF2-AE0F-E7B4-4259-B798D0E42283}"/>
              </a:ext>
            </a:extLst>
          </p:cNvPr>
          <p:cNvSpPr/>
          <p:nvPr/>
        </p:nvSpPr>
        <p:spPr>
          <a:xfrm>
            <a:off x="1461826" y="3834827"/>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Audio Feature Extractor</a:t>
            </a:r>
            <a:endParaRPr lang="en-IN" sz="1200" baseline="30000" dirty="0">
              <a:latin typeface="Bahnschrift Light" panose="020B0502040204020203" pitchFamily="34" charset="0"/>
            </a:endParaRPr>
          </a:p>
        </p:txBody>
      </p:sp>
      <p:sp>
        <p:nvSpPr>
          <p:cNvPr id="12" name="Rectangle: Diagonal Corners Rounded 11">
            <a:extLst>
              <a:ext uri="{FF2B5EF4-FFF2-40B4-BE49-F238E27FC236}">
                <a16:creationId xmlns:a16="http://schemas.microsoft.com/office/drawing/2014/main" id="{62DBA92F-83F8-4FBF-6D65-2E8561942E35}"/>
              </a:ext>
            </a:extLst>
          </p:cNvPr>
          <p:cNvSpPr/>
          <p:nvPr/>
        </p:nvSpPr>
        <p:spPr>
          <a:xfrm>
            <a:off x="1452108" y="2720399"/>
            <a:ext cx="1211580" cy="963961"/>
          </a:xfrm>
          <a:prstGeom prst="round2Diag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latin typeface="Bahnschrift Light" panose="020B0502040204020203" pitchFamily="34" charset="0"/>
              </a:rPr>
              <a:t>Video Feature Extractor</a:t>
            </a:r>
            <a:endParaRPr lang="en-IN" sz="1200" baseline="30000" dirty="0">
              <a:latin typeface="Bahnschrift Light" panose="020B0502040204020203" pitchFamily="34" charset="0"/>
            </a:endParaRPr>
          </a:p>
        </p:txBody>
      </p:sp>
      <p:sp>
        <p:nvSpPr>
          <p:cNvPr id="2" name="Rectangle 1">
            <a:extLst>
              <a:ext uri="{FF2B5EF4-FFF2-40B4-BE49-F238E27FC236}">
                <a16:creationId xmlns:a16="http://schemas.microsoft.com/office/drawing/2014/main" id="{7AE814E9-45AE-7D58-887E-6B79A166A3BC}"/>
              </a:ext>
            </a:extLst>
          </p:cNvPr>
          <p:cNvSpPr/>
          <p:nvPr/>
        </p:nvSpPr>
        <p:spPr>
          <a:xfrm>
            <a:off x="339874" y="2960953"/>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Video Input</a:t>
            </a:r>
          </a:p>
        </p:txBody>
      </p:sp>
      <p:cxnSp>
        <p:nvCxnSpPr>
          <p:cNvPr id="5" name="Straight Arrow Connector 4">
            <a:extLst>
              <a:ext uri="{FF2B5EF4-FFF2-40B4-BE49-F238E27FC236}">
                <a16:creationId xmlns:a16="http://schemas.microsoft.com/office/drawing/2014/main" id="{3A0174A8-B1D2-97A5-28FD-A2E8A27077BB}"/>
              </a:ext>
            </a:extLst>
          </p:cNvPr>
          <p:cNvCxnSpPr>
            <a:cxnSpLocks/>
            <a:stCxn id="2" idx="3"/>
            <a:endCxn id="12" idx="2"/>
          </p:cNvCxnSpPr>
          <p:nvPr/>
        </p:nvCxnSpPr>
        <p:spPr>
          <a:xfrm>
            <a:off x="1163860" y="3202380"/>
            <a:ext cx="2882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7" name="Rectangle 566">
            <a:extLst>
              <a:ext uri="{FF2B5EF4-FFF2-40B4-BE49-F238E27FC236}">
                <a16:creationId xmlns:a16="http://schemas.microsoft.com/office/drawing/2014/main" id="{7540B1A1-5818-4E66-926E-90F711EF6BC9}"/>
              </a:ext>
            </a:extLst>
          </p:cNvPr>
          <p:cNvSpPr/>
          <p:nvPr/>
        </p:nvSpPr>
        <p:spPr>
          <a:xfrm>
            <a:off x="326728" y="4075380"/>
            <a:ext cx="823986" cy="482854"/>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Audio Input</a:t>
            </a:r>
          </a:p>
        </p:txBody>
      </p:sp>
      <p:cxnSp>
        <p:nvCxnSpPr>
          <p:cNvPr id="568" name="Straight Arrow Connector 567">
            <a:extLst>
              <a:ext uri="{FF2B5EF4-FFF2-40B4-BE49-F238E27FC236}">
                <a16:creationId xmlns:a16="http://schemas.microsoft.com/office/drawing/2014/main" id="{AED8FACF-6666-F7ED-3BA7-0C60E660F4CF}"/>
              </a:ext>
            </a:extLst>
          </p:cNvPr>
          <p:cNvCxnSpPr>
            <a:cxnSpLocks/>
            <a:stCxn id="567" idx="3"/>
          </p:cNvCxnSpPr>
          <p:nvPr/>
        </p:nvCxnSpPr>
        <p:spPr>
          <a:xfrm>
            <a:off x="1150714" y="4316807"/>
            <a:ext cx="31111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Speech Bubble: Rectangle 2">
            <a:extLst>
              <a:ext uri="{FF2B5EF4-FFF2-40B4-BE49-F238E27FC236}">
                <a16:creationId xmlns:a16="http://schemas.microsoft.com/office/drawing/2014/main" id="{D306DBE3-545E-F061-2CAB-DB38769BCC43}"/>
              </a:ext>
            </a:extLst>
          </p:cNvPr>
          <p:cNvSpPr/>
          <p:nvPr/>
        </p:nvSpPr>
        <p:spPr>
          <a:xfrm>
            <a:off x="5363582" y="1149749"/>
            <a:ext cx="6270856" cy="4751961"/>
          </a:xfrm>
          <a:prstGeom prst="wedgeRectCallout">
            <a:avLst>
              <a:gd name="adj1" fmla="val -78134"/>
              <a:gd name="adj2" fmla="val -3253"/>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TextBox 10">
            <a:extLst>
              <a:ext uri="{FF2B5EF4-FFF2-40B4-BE49-F238E27FC236}">
                <a16:creationId xmlns:a16="http://schemas.microsoft.com/office/drawing/2014/main" id="{9DDB0440-3780-ACC7-6A59-E3FC1CFCBC5A}"/>
              </a:ext>
            </a:extLst>
          </p:cNvPr>
          <p:cNvSpPr txBox="1"/>
          <p:nvPr/>
        </p:nvSpPr>
        <p:spPr>
          <a:xfrm>
            <a:off x="7861486" y="1430084"/>
            <a:ext cx="1673326" cy="276999"/>
          </a:xfrm>
          <a:prstGeom prst="rect">
            <a:avLst/>
          </a:prstGeom>
          <a:noFill/>
        </p:spPr>
        <p:txBody>
          <a:bodyPr wrap="square" rtlCol="0">
            <a:spAutoFit/>
          </a:bodyPr>
          <a:lstStyle/>
          <a:p>
            <a:pPr algn="ctr"/>
            <a:r>
              <a:rPr lang="en-IN" sz="1200" b="1" dirty="0"/>
              <a:t>Fusion Model Results</a:t>
            </a:r>
          </a:p>
        </p:txBody>
      </p:sp>
      <p:graphicFrame>
        <p:nvGraphicFramePr>
          <p:cNvPr id="4" name="Table 3">
            <a:extLst>
              <a:ext uri="{FF2B5EF4-FFF2-40B4-BE49-F238E27FC236}">
                <a16:creationId xmlns:a16="http://schemas.microsoft.com/office/drawing/2014/main" id="{DF1BDE1D-5CBF-333A-405E-01DB6D2CB0A4}"/>
              </a:ext>
            </a:extLst>
          </p:cNvPr>
          <p:cNvGraphicFramePr>
            <a:graphicFrameLocks noGrp="1"/>
          </p:cNvGraphicFramePr>
          <p:nvPr>
            <p:extLst>
              <p:ext uri="{D42A27DB-BD31-4B8C-83A1-F6EECF244321}">
                <p14:modId xmlns:p14="http://schemas.microsoft.com/office/powerpoint/2010/main" val="3937060218"/>
              </p:ext>
            </p:extLst>
          </p:nvPr>
        </p:nvGraphicFramePr>
        <p:xfrm>
          <a:off x="5530734" y="1987418"/>
          <a:ext cx="5917553" cy="3440502"/>
        </p:xfrm>
        <a:graphic>
          <a:graphicData uri="http://schemas.openxmlformats.org/drawingml/2006/table">
            <a:tbl>
              <a:tblPr/>
              <a:tblGrid>
                <a:gridCol w="1123959">
                  <a:extLst>
                    <a:ext uri="{9D8B030D-6E8A-4147-A177-3AD203B41FA5}">
                      <a16:colId xmlns:a16="http://schemas.microsoft.com/office/drawing/2014/main" val="585784681"/>
                    </a:ext>
                  </a:extLst>
                </a:gridCol>
                <a:gridCol w="1202509">
                  <a:extLst>
                    <a:ext uri="{9D8B030D-6E8A-4147-A177-3AD203B41FA5}">
                      <a16:colId xmlns:a16="http://schemas.microsoft.com/office/drawing/2014/main" val="832198374"/>
                    </a:ext>
                  </a:extLst>
                </a:gridCol>
                <a:gridCol w="1075591">
                  <a:extLst>
                    <a:ext uri="{9D8B030D-6E8A-4147-A177-3AD203B41FA5}">
                      <a16:colId xmlns:a16="http://schemas.microsoft.com/office/drawing/2014/main" val="1499414110"/>
                    </a:ext>
                  </a:extLst>
                </a:gridCol>
                <a:gridCol w="815366">
                  <a:extLst>
                    <a:ext uri="{9D8B030D-6E8A-4147-A177-3AD203B41FA5}">
                      <a16:colId xmlns:a16="http://schemas.microsoft.com/office/drawing/2014/main" val="856453355"/>
                    </a:ext>
                  </a:extLst>
                </a:gridCol>
                <a:gridCol w="919458">
                  <a:extLst>
                    <a:ext uri="{9D8B030D-6E8A-4147-A177-3AD203B41FA5}">
                      <a16:colId xmlns:a16="http://schemas.microsoft.com/office/drawing/2014/main" val="3187690322"/>
                    </a:ext>
                  </a:extLst>
                </a:gridCol>
                <a:gridCol w="780670">
                  <a:extLst>
                    <a:ext uri="{9D8B030D-6E8A-4147-A177-3AD203B41FA5}">
                      <a16:colId xmlns:a16="http://schemas.microsoft.com/office/drawing/2014/main" val="117113443"/>
                    </a:ext>
                  </a:extLst>
                </a:gridCol>
              </a:tblGrid>
              <a:tr h="191139">
                <a:tc gridSpan="6">
                  <a:txBody>
                    <a:bodyPr/>
                    <a:lstStyle/>
                    <a:p>
                      <a:pPr algn="ctr" fontAlgn="b"/>
                      <a:r>
                        <a:rPr lang="en-IN" sz="1100" b="1" i="0" u="none" strike="noStrike">
                          <a:solidFill>
                            <a:srgbClr val="FFFFFF"/>
                          </a:solidFill>
                          <a:effectLst/>
                          <a:latin typeface="Calibri" panose="020F0502020204030204" pitchFamily="34" charset="0"/>
                        </a:rPr>
                        <a:t>Fusion Model Selection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48235"/>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2263908276"/>
                  </a:ext>
                </a:extLst>
              </a:tr>
              <a:tr h="191139">
                <a:tc>
                  <a:txBody>
                    <a:bodyPr/>
                    <a:lstStyle/>
                    <a:p>
                      <a:pPr algn="ctr" fontAlgn="b"/>
                      <a:r>
                        <a:rPr lang="en-IN" sz="1100" b="0" i="0" u="none" strike="noStrike" dirty="0">
                          <a:solidFill>
                            <a:srgbClr val="000000"/>
                          </a:solidFill>
                          <a:effectLst/>
                          <a:latin typeface="Calibri" panose="020F0502020204030204" pitchFamily="34" charset="0"/>
                        </a:rPr>
                        <a:t>Model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a:solidFill>
                            <a:srgbClr val="000000"/>
                          </a:solidFill>
                          <a:effectLst/>
                          <a:latin typeface="Calibri" panose="020F0502020204030204" pitchFamily="34" charset="0"/>
                        </a:rPr>
                        <a:t>Dimension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a:solidFill>
                            <a:srgbClr val="000000"/>
                          </a:solidFill>
                          <a:effectLst/>
                          <a:latin typeface="Calibri" panose="020F0502020204030204" pitchFamily="34" charset="0"/>
                        </a:rPr>
                        <a:t>Train MAE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dirty="0">
                          <a:solidFill>
                            <a:srgbClr val="000000"/>
                          </a:solidFill>
                          <a:effectLst/>
                          <a:latin typeface="Calibri" panose="020F0502020204030204" pitchFamily="34" charset="0"/>
                        </a:rPr>
                        <a:t>Train PCC</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dirty="0">
                          <a:solidFill>
                            <a:srgbClr val="000000"/>
                          </a:solidFill>
                          <a:effectLst/>
                          <a:latin typeface="Calibri" panose="020F0502020204030204" pitchFamily="34" charset="0"/>
                        </a:rPr>
                        <a:t>Test MAE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a:solidFill>
                            <a:srgbClr val="000000"/>
                          </a:solidFill>
                          <a:effectLst/>
                          <a:latin typeface="Calibri" panose="020F0502020204030204" pitchFamily="34" charset="0"/>
                        </a:rPr>
                        <a:t>Test PCC</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479406366"/>
                  </a:ext>
                </a:extLst>
              </a:tr>
              <a:tr h="191139">
                <a:tc rowSpan="4">
                  <a:txBody>
                    <a:bodyPr/>
                    <a:lstStyle/>
                    <a:p>
                      <a:pPr algn="ctr" fontAlgn="ctr"/>
                      <a:r>
                        <a:rPr lang="en-IN" sz="1100" b="0" i="0" u="none" strike="noStrike">
                          <a:solidFill>
                            <a:srgbClr val="000000"/>
                          </a:solidFill>
                          <a:effectLst/>
                          <a:latin typeface="Calibri" panose="020F0502020204030204" pitchFamily="34" charset="0"/>
                        </a:rPr>
                        <a:t>Early Fusion Model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Pleasure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74828164"/>
                  </a:ext>
                </a:extLst>
              </a:tr>
              <a:tr h="191139">
                <a:tc vMerge="1">
                  <a:txBody>
                    <a:bodyPr/>
                    <a:lstStyle/>
                    <a:p>
                      <a:endParaRPr lang="en-IN"/>
                    </a:p>
                  </a:txBody>
                  <a:tcPr/>
                </a:tc>
                <a:tc>
                  <a:txBody>
                    <a:bodyPr/>
                    <a:lstStyle/>
                    <a:p>
                      <a:pPr algn="ctr" fontAlgn="b"/>
                      <a:r>
                        <a:rPr lang="en-IN" sz="1100" b="0" i="0" u="none" strike="noStrike">
                          <a:solidFill>
                            <a:srgbClr val="000000"/>
                          </a:solidFill>
                          <a:effectLst/>
                          <a:latin typeface="Calibri" panose="020F0502020204030204" pitchFamily="34" charset="0"/>
                        </a:rPr>
                        <a:t>Arousal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41943859"/>
                  </a:ext>
                </a:extLst>
              </a:tr>
              <a:tr h="191139">
                <a:tc vMerge="1">
                  <a:txBody>
                    <a:bodyPr/>
                    <a:lstStyle/>
                    <a:p>
                      <a:endParaRPr lang="en-IN"/>
                    </a:p>
                  </a:txBody>
                  <a:tcPr/>
                </a:tc>
                <a:tc>
                  <a:txBody>
                    <a:bodyPr/>
                    <a:lstStyle/>
                    <a:p>
                      <a:pPr algn="ctr" fontAlgn="b"/>
                      <a:r>
                        <a:rPr lang="en-IN" sz="1100" b="0" i="0" u="none" strike="noStrike">
                          <a:solidFill>
                            <a:srgbClr val="000000"/>
                          </a:solidFill>
                          <a:effectLst/>
                          <a:latin typeface="Calibri" panose="020F0502020204030204" pitchFamily="34" charset="0"/>
                        </a:rPr>
                        <a:t>Dominance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1.2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539669346"/>
                  </a:ext>
                </a:extLst>
              </a:tr>
              <a:tr h="191139">
                <a:tc vMerge="1">
                  <a:txBody>
                    <a:bodyPr/>
                    <a:lstStyle/>
                    <a:p>
                      <a:endParaRPr lang="en-IN"/>
                    </a:p>
                  </a:txBody>
                  <a:tcPr/>
                </a:tc>
                <a:tc>
                  <a:txBody>
                    <a:bodyPr/>
                    <a:lstStyle/>
                    <a:p>
                      <a:pPr algn="ctr" fontAlgn="b"/>
                      <a:r>
                        <a:rPr lang="en-IN" sz="1100" b="0" i="0" u="none" strike="noStrike">
                          <a:solidFill>
                            <a:srgbClr val="000000"/>
                          </a:solidFill>
                          <a:effectLst/>
                          <a:latin typeface="Calibri" panose="020F0502020204030204" pitchFamily="34" charset="0"/>
                        </a:rPr>
                        <a:t>Overall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2282682314"/>
                  </a:ext>
                </a:extLst>
              </a:tr>
              <a:tr h="191139">
                <a:tc rowSpan="4">
                  <a:txBody>
                    <a:bodyPr/>
                    <a:lstStyle/>
                    <a:p>
                      <a:pPr algn="ctr" fontAlgn="ctr"/>
                      <a:r>
                        <a:rPr lang="en-IN" sz="1100" b="0" i="0" u="none" strike="noStrike">
                          <a:solidFill>
                            <a:srgbClr val="000000"/>
                          </a:solidFill>
                          <a:effectLst/>
                          <a:latin typeface="Calibri" panose="020F0502020204030204" pitchFamily="34" charset="0"/>
                        </a:rPr>
                        <a:t>Cross Modal Attention</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Pleasure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9949365"/>
                  </a:ext>
                </a:extLst>
              </a:tr>
              <a:tr h="191139">
                <a:tc vMerge="1">
                  <a:txBody>
                    <a:bodyPr/>
                    <a:lstStyle/>
                    <a:p>
                      <a:endParaRPr lang="en-IN"/>
                    </a:p>
                  </a:txBody>
                  <a:tcPr/>
                </a:tc>
                <a:tc>
                  <a:txBody>
                    <a:bodyPr/>
                    <a:lstStyle/>
                    <a:p>
                      <a:pPr algn="ctr" fontAlgn="b"/>
                      <a:r>
                        <a:rPr lang="en-IN" sz="1100" b="0" i="0" u="none" strike="noStrike">
                          <a:solidFill>
                            <a:srgbClr val="000000"/>
                          </a:solidFill>
                          <a:effectLst/>
                          <a:latin typeface="Calibri" panose="020F0502020204030204" pitchFamily="34" charset="0"/>
                        </a:rPr>
                        <a:t>Arousal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20418708"/>
                  </a:ext>
                </a:extLst>
              </a:tr>
              <a:tr h="191139">
                <a:tc vMerge="1">
                  <a:txBody>
                    <a:bodyPr/>
                    <a:lstStyle/>
                    <a:p>
                      <a:endParaRPr lang="en-IN"/>
                    </a:p>
                  </a:txBody>
                  <a:tcPr/>
                </a:tc>
                <a:tc>
                  <a:txBody>
                    <a:bodyPr/>
                    <a:lstStyle/>
                    <a:p>
                      <a:pPr algn="ctr" fontAlgn="b"/>
                      <a:r>
                        <a:rPr lang="en-IN" sz="1100" b="0" i="0" u="none" strike="noStrike">
                          <a:solidFill>
                            <a:srgbClr val="000000"/>
                          </a:solidFill>
                          <a:effectLst/>
                          <a:latin typeface="Calibri" panose="020F0502020204030204" pitchFamily="34" charset="0"/>
                        </a:rPr>
                        <a:t>Dominance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1.5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5415117"/>
                  </a:ext>
                </a:extLst>
              </a:tr>
              <a:tr h="191139">
                <a:tc vMerge="1">
                  <a:txBody>
                    <a:bodyPr/>
                    <a:lstStyle/>
                    <a:p>
                      <a:endParaRPr lang="en-IN"/>
                    </a:p>
                  </a:txBody>
                  <a:tcPr/>
                </a:tc>
                <a:tc>
                  <a:txBody>
                    <a:bodyPr/>
                    <a:lstStyle/>
                    <a:p>
                      <a:pPr algn="ctr" fontAlgn="b"/>
                      <a:r>
                        <a:rPr lang="en-IN" sz="1100" b="0" i="0" u="none" strike="noStrike">
                          <a:solidFill>
                            <a:srgbClr val="000000"/>
                          </a:solidFill>
                          <a:effectLst/>
                          <a:latin typeface="Calibri" panose="020F0502020204030204" pitchFamily="34" charset="0"/>
                        </a:rPr>
                        <a:t>Overall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1.1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977000337"/>
                  </a:ext>
                </a:extLst>
              </a:tr>
              <a:tr h="191139">
                <a:tc rowSpan="4">
                  <a:txBody>
                    <a:bodyPr/>
                    <a:lstStyle/>
                    <a:p>
                      <a:pPr algn="ctr" fontAlgn="ctr"/>
                      <a:r>
                        <a:rPr lang="en-IN" sz="1100" b="0" i="0" u="none" strike="noStrike">
                          <a:solidFill>
                            <a:srgbClr val="000000"/>
                          </a:solidFill>
                          <a:effectLst/>
                          <a:latin typeface="Calibri" panose="020F0502020204030204" pitchFamily="34" charset="0"/>
                        </a:rPr>
                        <a:t>RNN-LSTM</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Pleasure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0.06</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33649663"/>
                  </a:ext>
                </a:extLst>
              </a:tr>
              <a:tr h="191139">
                <a:tc vMerge="1">
                  <a:txBody>
                    <a:bodyPr/>
                    <a:lstStyle/>
                    <a:p>
                      <a:endParaRPr lang="en-IN"/>
                    </a:p>
                  </a:txBody>
                  <a:tcPr/>
                </a:tc>
                <a:tc>
                  <a:txBody>
                    <a:bodyPr/>
                    <a:lstStyle/>
                    <a:p>
                      <a:pPr algn="ctr" fontAlgn="b"/>
                      <a:r>
                        <a:rPr lang="en-IN" sz="1100" b="0" i="0" u="none" strike="noStrike">
                          <a:solidFill>
                            <a:srgbClr val="000000"/>
                          </a:solidFill>
                          <a:effectLst/>
                          <a:latin typeface="Calibri" panose="020F0502020204030204" pitchFamily="34" charset="0"/>
                        </a:rPr>
                        <a:t>Arousal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0.9</a:t>
                      </a:r>
                    </a:p>
                  </a:txBody>
                  <a:tcPr marL="6350" marR="6350" marT="635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a:t>
                      </a:r>
                    </a:p>
                  </a:txBody>
                  <a:tcPr marL="6350" marR="6350" marT="6350"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19089676"/>
                  </a:ext>
                </a:extLst>
              </a:tr>
              <a:tr h="191139">
                <a:tc vMerge="1">
                  <a:txBody>
                    <a:bodyPr/>
                    <a:lstStyle/>
                    <a:p>
                      <a:endParaRPr lang="en-IN"/>
                    </a:p>
                  </a:txBody>
                  <a:tcPr/>
                </a:tc>
                <a:tc>
                  <a:txBody>
                    <a:bodyPr/>
                    <a:lstStyle/>
                    <a:p>
                      <a:pPr algn="ctr" fontAlgn="b"/>
                      <a:r>
                        <a:rPr lang="en-IN" sz="1100" b="0" i="0" u="none" strike="noStrike">
                          <a:solidFill>
                            <a:srgbClr val="000000"/>
                          </a:solidFill>
                          <a:effectLst/>
                          <a:latin typeface="Calibri" panose="020F0502020204030204" pitchFamily="34" charset="0"/>
                        </a:rPr>
                        <a:t>Dominance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49565845"/>
                  </a:ext>
                </a:extLst>
              </a:tr>
              <a:tr h="191139">
                <a:tc vMerge="1">
                  <a:txBody>
                    <a:bodyPr/>
                    <a:lstStyle/>
                    <a:p>
                      <a:endParaRPr lang="en-IN"/>
                    </a:p>
                  </a:txBody>
                  <a:tcPr/>
                </a:tc>
                <a:tc>
                  <a:txBody>
                    <a:bodyPr/>
                    <a:lstStyle/>
                    <a:p>
                      <a:pPr algn="ctr" fontAlgn="b"/>
                      <a:r>
                        <a:rPr lang="en-IN" sz="1100" b="0" i="0" u="none" strike="noStrike">
                          <a:solidFill>
                            <a:srgbClr val="000000"/>
                          </a:solidFill>
                          <a:effectLst/>
                          <a:latin typeface="Calibri" panose="020F0502020204030204" pitchFamily="34" charset="0"/>
                        </a:rPr>
                        <a:t>Overall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0.09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0.07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2470135429"/>
                  </a:ext>
                </a:extLst>
              </a:tr>
              <a:tr h="191139">
                <a:tc rowSpan="4">
                  <a:txBody>
                    <a:bodyPr/>
                    <a:lstStyle/>
                    <a:p>
                      <a:pPr algn="ctr" fontAlgn="ctr"/>
                      <a:r>
                        <a:rPr lang="en-IN" sz="1100" b="0" i="0" u="none" strike="noStrike">
                          <a:solidFill>
                            <a:srgbClr val="000000"/>
                          </a:solidFill>
                          <a:effectLst/>
                          <a:latin typeface="Calibri" panose="020F0502020204030204" pitchFamily="34" charset="0"/>
                        </a:rPr>
                        <a:t>Transformer</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IN" sz="1100" b="0" i="0" u="none" strike="noStrike">
                          <a:solidFill>
                            <a:srgbClr val="000000"/>
                          </a:solidFill>
                          <a:effectLst/>
                          <a:latin typeface="Calibri" panose="020F0502020204030204" pitchFamily="34" charset="0"/>
                        </a:rPr>
                        <a:t>Pleasure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39638641"/>
                  </a:ext>
                </a:extLst>
              </a:tr>
              <a:tr h="191139">
                <a:tc vMerge="1">
                  <a:txBody>
                    <a:bodyPr/>
                    <a:lstStyle/>
                    <a:p>
                      <a:endParaRPr lang="en-IN"/>
                    </a:p>
                  </a:txBody>
                  <a:tcPr/>
                </a:tc>
                <a:tc>
                  <a:txBody>
                    <a:bodyPr/>
                    <a:lstStyle/>
                    <a:p>
                      <a:pPr algn="ctr" fontAlgn="ctr"/>
                      <a:r>
                        <a:rPr lang="en-IN" sz="1100" b="0" i="0" u="none" strike="noStrike">
                          <a:solidFill>
                            <a:srgbClr val="000000"/>
                          </a:solidFill>
                          <a:effectLst/>
                          <a:latin typeface="Calibri" panose="020F0502020204030204" pitchFamily="34" charset="0"/>
                        </a:rPr>
                        <a:t>Arousal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24470577"/>
                  </a:ext>
                </a:extLst>
              </a:tr>
              <a:tr h="191139">
                <a:tc vMerge="1">
                  <a:txBody>
                    <a:bodyPr/>
                    <a:lstStyle/>
                    <a:p>
                      <a:endParaRPr lang="en-IN"/>
                    </a:p>
                  </a:txBody>
                  <a:tcPr/>
                </a:tc>
                <a:tc>
                  <a:txBody>
                    <a:bodyPr/>
                    <a:lstStyle/>
                    <a:p>
                      <a:pPr algn="ctr" fontAlgn="ctr"/>
                      <a:r>
                        <a:rPr lang="en-IN" sz="1100" b="0" i="0" u="none" strike="noStrike">
                          <a:solidFill>
                            <a:srgbClr val="000000"/>
                          </a:solidFill>
                          <a:effectLst/>
                          <a:latin typeface="Calibri" panose="020F0502020204030204" pitchFamily="34" charset="0"/>
                        </a:rPr>
                        <a:t>Dominance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0.25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501031586"/>
                  </a:ext>
                </a:extLst>
              </a:tr>
              <a:tr h="191139">
                <a:tc vMerge="1">
                  <a:txBody>
                    <a:bodyPr/>
                    <a:lstStyle/>
                    <a:p>
                      <a:endParaRPr lang="en-IN"/>
                    </a:p>
                  </a:txBody>
                  <a:tcPr/>
                </a:tc>
                <a:tc>
                  <a:txBody>
                    <a:bodyPr/>
                    <a:lstStyle/>
                    <a:p>
                      <a:pPr algn="ctr" fontAlgn="ctr"/>
                      <a:r>
                        <a:rPr lang="en-IN" sz="1100" b="0" i="0" u="none" strike="noStrike">
                          <a:solidFill>
                            <a:srgbClr val="000000"/>
                          </a:solidFill>
                          <a:effectLst/>
                          <a:latin typeface="Calibri" panose="020F0502020204030204" pitchFamily="34" charset="0"/>
                        </a:rPr>
                        <a:t>Overall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2688577618"/>
                  </a:ext>
                </a:extLst>
              </a:tr>
            </a:tbl>
          </a:graphicData>
        </a:graphic>
      </p:graphicFrame>
      <p:sp>
        <p:nvSpPr>
          <p:cNvPr id="6" name="Rectangle 5">
            <a:extLst>
              <a:ext uri="{FF2B5EF4-FFF2-40B4-BE49-F238E27FC236}">
                <a16:creationId xmlns:a16="http://schemas.microsoft.com/office/drawing/2014/main" id="{21698517-CFE5-5B45-F541-D83024273384}"/>
              </a:ext>
            </a:extLst>
          </p:cNvPr>
          <p:cNvSpPr/>
          <p:nvPr/>
        </p:nvSpPr>
        <p:spPr>
          <a:xfrm>
            <a:off x="9986175" y="2954117"/>
            <a:ext cx="469180" cy="183845"/>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7" name="Rectangle 6">
            <a:extLst>
              <a:ext uri="{FF2B5EF4-FFF2-40B4-BE49-F238E27FC236}">
                <a16:creationId xmlns:a16="http://schemas.microsoft.com/office/drawing/2014/main" id="{49D6CD81-4843-252E-BC04-59DF0E547B37}"/>
              </a:ext>
            </a:extLst>
          </p:cNvPr>
          <p:cNvSpPr/>
          <p:nvPr/>
        </p:nvSpPr>
        <p:spPr>
          <a:xfrm>
            <a:off x="9986175" y="3708194"/>
            <a:ext cx="469180" cy="183845"/>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8" name="Rectangle 7">
            <a:extLst>
              <a:ext uri="{FF2B5EF4-FFF2-40B4-BE49-F238E27FC236}">
                <a16:creationId xmlns:a16="http://schemas.microsoft.com/office/drawing/2014/main" id="{EE60BC03-6252-E5E1-01F6-18E6E830E95A}"/>
              </a:ext>
            </a:extLst>
          </p:cNvPr>
          <p:cNvSpPr/>
          <p:nvPr/>
        </p:nvSpPr>
        <p:spPr>
          <a:xfrm>
            <a:off x="9986175" y="4494979"/>
            <a:ext cx="469180" cy="183845"/>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9" name="Rectangle 8">
            <a:extLst>
              <a:ext uri="{FF2B5EF4-FFF2-40B4-BE49-F238E27FC236}">
                <a16:creationId xmlns:a16="http://schemas.microsoft.com/office/drawing/2014/main" id="{32702B6E-7E84-9D8B-6879-834D9301E244}"/>
              </a:ext>
            </a:extLst>
          </p:cNvPr>
          <p:cNvSpPr/>
          <p:nvPr/>
        </p:nvSpPr>
        <p:spPr>
          <a:xfrm>
            <a:off x="9986175" y="5252093"/>
            <a:ext cx="469180" cy="183845"/>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10" name="Rectangle 9">
            <a:extLst>
              <a:ext uri="{FF2B5EF4-FFF2-40B4-BE49-F238E27FC236}">
                <a16:creationId xmlns:a16="http://schemas.microsoft.com/office/drawing/2014/main" id="{FFC3EFE6-B3E5-5B86-2968-806E89874DE6}"/>
              </a:ext>
            </a:extLst>
          </p:cNvPr>
          <p:cNvSpPr/>
          <p:nvPr/>
        </p:nvSpPr>
        <p:spPr>
          <a:xfrm>
            <a:off x="10844889" y="2955992"/>
            <a:ext cx="469180" cy="183845"/>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15" name="Rectangle 14">
            <a:extLst>
              <a:ext uri="{FF2B5EF4-FFF2-40B4-BE49-F238E27FC236}">
                <a16:creationId xmlns:a16="http://schemas.microsoft.com/office/drawing/2014/main" id="{DC2F0015-6F07-5A3B-E9DB-3321732B85A5}"/>
              </a:ext>
            </a:extLst>
          </p:cNvPr>
          <p:cNvSpPr/>
          <p:nvPr/>
        </p:nvSpPr>
        <p:spPr>
          <a:xfrm>
            <a:off x="10844889" y="3702119"/>
            <a:ext cx="469180" cy="183845"/>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0" name="Rectangle 19">
            <a:extLst>
              <a:ext uri="{FF2B5EF4-FFF2-40B4-BE49-F238E27FC236}">
                <a16:creationId xmlns:a16="http://schemas.microsoft.com/office/drawing/2014/main" id="{D1A820F5-4682-BCFF-9A80-237BB62FAC2C}"/>
              </a:ext>
            </a:extLst>
          </p:cNvPr>
          <p:cNvSpPr/>
          <p:nvPr/>
        </p:nvSpPr>
        <p:spPr>
          <a:xfrm>
            <a:off x="10836938" y="4465048"/>
            <a:ext cx="469180" cy="183845"/>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2" name="Rectangle 21">
            <a:extLst>
              <a:ext uri="{FF2B5EF4-FFF2-40B4-BE49-F238E27FC236}">
                <a16:creationId xmlns:a16="http://schemas.microsoft.com/office/drawing/2014/main" id="{B517787A-6626-B70B-BB2B-9F37832FCB32}"/>
              </a:ext>
            </a:extLst>
          </p:cNvPr>
          <p:cNvSpPr/>
          <p:nvPr/>
        </p:nvSpPr>
        <p:spPr>
          <a:xfrm>
            <a:off x="10844889" y="5238068"/>
            <a:ext cx="469180" cy="183845"/>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grpSp>
        <p:nvGrpSpPr>
          <p:cNvPr id="23" name="Group 22">
            <a:extLst>
              <a:ext uri="{FF2B5EF4-FFF2-40B4-BE49-F238E27FC236}">
                <a16:creationId xmlns:a16="http://schemas.microsoft.com/office/drawing/2014/main" id="{72908F26-F6E3-392A-09AD-CB6EECA60A9C}"/>
              </a:ext>
            </a:extLst>
          </p:cNvPr>
          <p:cNvGrpSpPr/>
          <p:nvPr/>
        </p:nvGrpSpPr>
        <p:grpSpPr>
          <a:xfrm>
            <a:off x="0" y="380014"/>
            <a:ext cx="12191999" cy="557354"/>
            <a:chOff x="0" y="457200"/>
            <a:chExt cx="12191999" cy="606340"/>
          </a:xfrm>
        </p:grpSpPr>
        <p:sp>
          <p:nvSpPr>
            <p:cNvPr id="38" name="Rectangle 37">
              <a:extLst>
                <a:ext uri="{FF2B5EF4-FFF2-40B4-BE49-F238E27FC236}">
                  <a16:creationId xmlns:a16="http://schemas.microsoft.com/office/drawing/2014/main" id="{0B42015F-41CB-C9BB-46F1-C691B279B6DA}"/>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Architecture                     Video                     Audio                      </a:t>
              </a:r>
              <a:r>
                <a:rPr lang="en-IN" sz="1200" dirty="0">
                  <a:solidFill>
                    <a:schemeClr val="bg1"/>
                  </a:solidFill>
                  <a:latin typeface="Bahnschrift Light"/>
                  <a:cs typeface="Calibri"/>
                </a:rPr>
                <a:t>Fusion</a:t>
              </a:r>
            </a:p>
          </p:txBody>
        </p:sp>
        <p:sp>
          <p:nvSpPr>
            <p:cNvPr id="39" name="Isosceles Triangle 38">
              <a:extLst>
                <a:ext uri="{FF2B5EF4-FFF2-40B4-BE49-F238E27FC236}">
                  <a16:creationId xmlns:a16="http://schemas.microsoft.com/office/drawing/2014/main" id="{F27CE79E-9577-9FFD-050B-0E37498834A5}"/>
                </a:ext>
              </a:extLst>
            </p:cNvPr>
            <p:cNvSpPr/>
            <p:nvPr/>
          </p:nvSpPr>
          <p:spPr>
            <a:xfrm rot="10800000">
              <a:off x="881975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48" name="Rectangle 47">
            <a:extLst>
              <a:ext uri="{FF2B5EF4-FFF2-40B4-BE49-F238E27FC236}">
                <a16:creationId xmlns:a16="http://schemas.microsoft.com/office/drawing/2014/main" id="{C72AC36E-05B9-33C7-1CC6-8C420A937FDA}"/>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49" name="Isosceles Triangle 48">
            <a:extLst>
              <a:ext uri="{FF2B5EF4-FFF2-40B4-BE49-F238E27FC236}">
                <a16:creationId xmlns:a16="http://schemas.microsoft.com/office/drawing/2014/main" id="{27EE0E53-A808-E2FA-E65E-CD66A247ACFB}"/>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552244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5" grpId="0" animBg="1"/>
      <p:bldP spid="20" grpId="0" animBg="1"/>
      <p:bldP spid="2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2F029-BB8D-1576-1073-0D9F1A43B156}"/>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7CCC1C12-455A-A029-D676-1A614A67B6CD}"/>
              </a:ext>
            </a:extLst>
          </p:cNvPr>
          <p:cNvSpPr/>
          <p:nvPr/>
        </p:nvSpPr>
        <p:spPr>
          <a:xfrm>
            <a:off x="0" y="6160722"/>
            <a:ext cx="12192000" cy="69727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sp>
        <p:nvSpPr>
          <p:cNvPr id="17" name="Slide Number Placeholder 16">
            <a:extLst>
              <a:ext uri="{FF2B5EF4-FFF2-40B4-BE49-F238E27FC236}">
                <a16:creationId xmlns:a16="http://schemas.microsoft.com/office/drawing/2014/main" id="{2205ACB9-75F6-5EF2-9260-65248FF5F9D5}"/>
              </a:ext>
            </a:extLst>
          </p:cNvPr>
          <p:cNvSpPr>
            <a:spLocks noGrp="1"/>
          </p:cNvSpPr>
          <p:nvPr>
            <p:ph type="sldNum" sz="quarter" idx="12"/>
          </p:nvPr>
        </p:nvSpPr>
        <p:spPr/>
        <p:txBody>
          <a:bodyPr/>
          <a:lstStyle/>
          <a:p>
            <a:fld id="{821DA933-34E6-4946-B97D-E0783D4A57BC}" type="slidenum">
              <a:rPr lang="en-IN" smtClean="0"/>
              <a:t>21</a:t>
            </a:fld>
            <a:endParaRPr lang="en-IN"/>
          </a:p>
        </p:txBody>
      </p:sp>
      <p:graphicFrame>
        <p:nvGraphicFramePr>
          <p:cNvPr id="6" name="Table 5">
            <a:extLst>
              <a:ext uri="{FF2B5EF4-FFF2-40B4-BE49-F238E27FC236}">
                <a16:creationId xmlns:a16="http://schemas.microsoft.com/office/drawing/2014/main" id="{03229F94-40E9-622E-DC52-60A87FEC9332}"/>
              </a:ext>
            </a:extLst>
          </p:cNvPr>
          <p:cNvGraphicFramePr>
            <a:graphicFrameLocks noGrp="1"/>
          </p:cNvGraphicFramePr>
          <p:nvPr>
            <p:extLst>
              <p:ext uri="{D42A27DB-BD31-4B8C-83A1-F6EECF244321}">
                <p14:modId xmlns:p14="http://schemas.microsoft.com/office/powerpoint/2010/main" val="2846217144"/>
              </p:ext>
            </p:extLst>
          </p:nvPr>
        </p:nvGraphicFramePr>
        <p:xfrm>
          <a:off x="437654" y="1837832"/>
          <a:ext cx="6674750" cy="2670000"/>
        </p:xfrm>
        <a:graphic>
          <a:graphicData uri="http://schemas.openxmlformats.org/drawingml/2006/table">
            <a:tbl>
              <a:tblPr/>
              <a:tblGrid>
                <a:gridCol w="1319609">
                  <a:extLst>
                    <a:ext uri="{9D8B030D-6E8A-4147-A177-3AD203B41FA5}">
                      <a16:colId xmlns:a16="http://schemas.microsoft.com/office/drawing/2014/main" val="121292251"/>
                    </a:ext>
                  </a:extLst>
                </a:gridCol>
                <a:gridCol w="1005924">
                  <a:extLst>
                    <a:ext uri="{9D8B030D-6E8A-4147-A177-3AD203B41FA5}">
                      <a16:colId xmlns:a16="http://schemas.microsoft.com/office/drawing/2014/main" val="942195673"/>
                    </a:ext>
                  </a:extLst>
                </a:gridCol>
                <a:gridCol w="900037">
                  <a:extLst>
                    <a:ext uri="{9D8B030D-6E8A-4147-A177-3AD203B41FA5}">
                      <a16:colId xmlns:a16="http://schemas.microsoft.com/office/drawing/2014/main" val="346919987"/>
                    </a:ext>
                  </a:extLst>
                </a:gridCol>
                <a:gridCol w="878860">
                  <a:extLst>
                    <a:ext uri="{9D8B030D-6E8A-4147-A177-3AD203B41FA5}">
                      <a16:colId xmlns:a16="http://schemas.microsoft.com/office/drawing/2014/main" val="161834925"/>
                    </a:ext>
                  </a:extLst>
                </a:gridCol>
                <a:gridCol w="1449642">
                  <a:extLst>
                    <a:ext uri="{9D8B030D-6E8A-4147-A177-3AD203B41FA5}">
                      <a16:colId xmlns:a16="http://schemas.microsoft.com/office/drawing/2014/main" val="3677391613"/>
                    </a:ext>
                  </a:extLst>
                </a:gridCol>
                <a:gridCol w="1120678">
                  <a:extLst>
                    <a:ext uri="{9D8B030D-6E8A-4147-A177-3AD203B41FA5}">
                      <a16:colId xmlns:a16="http://schemas.microsoft.com/office/drawing/2014/main" val="3197981479"/>
                    </a:ext>
                  </a:extLst>
                </a:gridCol>
              </a:tblGrid>
              <a:tr h="184150">
                <a:tc gridSpan="6">
                  <a:txBody>
                    <a:bodyPr/>
                    <a:lstStyle/>
                    <a:p>
                      <a:pPr algn="ctr" fontAlgn="b"/>
                      <a:r>
                        <a:rPr lang="en-IN" sz="1100" b="1" i="0" u="none" strike="noStrike" dirty="0">
                          <a:solidFill>
                            <a:srgbClr val="FFFFFF"/>
                          </a:solidFill>
                          <a:effectLst/>
                          <a:latin typeface="Calibri" panose="020F0502020204030204" pitchFamily="34" charset="0"/>
                        </a:rPr>
                        <a:t>Overall Accuracy</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48235"/>
                    </a:solidFill>
                  </a:tcPr>
                </a:tc>
                <a:tc hMerge="1">
                  <a:txBody>
                    <a:bodyPr/>
                    <a:lstStyle/>
                    <a:p>
                      <a:endParaRPr lang="en-IN"/>
                    </a:p>
                  </a:txBody>
                  <a:tcPr/>
                </a:tc>
                <a:tc hMerge="1">
                  <a:txBody>
                    <a:bodyPr/>
                    <a:lstStyle/>
                    <a:p>
                      <a:endParaRPr lang="en-IN"/>
                    </a:p>
                  </a:txBody>
                  <a:tcPr>
                    <a:lnL w="6350" cap="flat" cmpd="sng" algn="ctr">
                      <a:solidFill>
                        <a:srgbClr val="000000"/>
                      </a:solidFill>
                      <a:prstDash val="solid"/>
                      <a:round/>
                      <a:headEnd type="none" w="med" len="med"/>
                      <a:tailEnd type="none" w="med" len="med"/>
                    </a:lnL>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11596792"/>
                  </a:ext>
                </a:extLst>
              </a:tr>
              <a:tr h="276050">
                <a:tc>
                  <a:txBody>
                    <a:bodyPr/>
                    <a:lstStyle/>
                    <a:p>
                      <a:pPr algn="ctr" fontAlgn="b"/>
                      <a:r>
                        <a:rPr lang="en-IN" sz="1100" b="0" i="0" u="none" strike="noStrike" dirty="0">
                          <a:solidFill>
                            <a:srgbClr val="000000"/>
                          </a:solidFill>
                          <a:effectLst/>
                          <a:latin typeface="Calibri" panose="020F0502020204030204" pitchFamily="34" charset="0"/>
                        </a:rPr>
                        <a:t>Model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a:solidFill>
                            <a:srgbClr val="000000"/>
                          </a:solidFill>
                          <a:effectLst/>
                          <a:latin typeface="Calibri" panose="020F0502020204030204" pitchFamily="34" charset="0"/>
                        </a:rPr>
                        <a:t>Dimension</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a:solidFill>
                            <a:srgbClr val="000000"/>
                          </a:solidFill>
                          <a:effectLst/>
                          <a:latin typeface="Calibri" panose="020F0502020204030204" pitchFamily="34" charset="0"/>
                        </a:rPr>
                        <a:t>Test MAE</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a:solidFill>
                            <a:srgbClr val="000000"/>
                          </a:solidFill>
                          <a:effectLst/>
                          <a:latin typeface="Calibri" panose="020F0502020204030204" pitchFamily="34" charset="0"/>
                        </a:rPr>
                        <a:t>Test PCC</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a:solidFill>
                            <a:srgbClr val="000000"/>
                          </a:solidFill>
                          <a:effectLst/>
                          <a:latin typeface="Calibri" panose="020F0502020204030204" pitchFamily="34" charset="0"/>
                        </a:rPr>
                        <a:t>Test Range 2 accuracy</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IN" sz="1100" b="0" i="0" u="none" strike="noStrike">
                          <a:solidFill>
                            <a:srgbClr val="000000"/>
                          </a:solidFill>
                          <a:effectLst/>
                          <a:latin typeface="Calibri" panose="020F0502020204030204" pitchFamily="34" charset="0"/>
                        </a:rPr>
                        <a:t>Test Class Accuracy</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284629983"/>
                  </a:ext>
                </a:extLst>
              </a:tr>
              <a:tr h="184150">
                <a:tc rowSpan="4">
                  <a:txBody>
                    <a:bodyPr/>
                    <a:lstStyle/>
                    <a:p>
                      <a:pPr algn="ctr" fontAlgn="ctr"/>
                      <a:r>
                        <a:rPr lang="en-IN" sz="1100" b="0" i="0" u="none" strike="noStrike" dirty="0">
                          <a:solidFill>
                            <a:srgbClr val="000000"/>
                          </a:solidFill>
                          <a:effectLst/>
                          <a:latin typeface="Calibri" panose="020F0502020204030204" pitchFamily="34" charset="0"/>
                        </a:rPr>
                        <a:t>Video Model</a:t>
                      </a:r>
                    </a:p>
                    <a:p>
                      <a:pPr algn="ctr" fontAlgn="ctr"/>
                      <a:r>
                        <a:rPr lang="en-IN" sz="1100" b="0" i="0" u="none" strike="noStrike" dirty="0">
                          <a:solidFill>
                            <a:srgbClr val="000000"/>
                          </a:solidFill>
                          <a:effectLst/>
                          <a:latin typeface="Calibri" panose="020F0502020204030204" pitchFamily="34" charset="0"/>
                        </a:rPr>
                        <a:t>(</a:t>
                      </a:r>
                      <a:r>
                        <a:rPr lang="en-IN" sz="1100" b="0" i="0" u="none" strike="noStrike" dirty="0" err="1">
                          <a:solidFill>
                            <a:srgbClr val="000000"/>
                          </a:solidFill>
                          <a:effectLst/>
                          <a:latin typeface="Calibri" panose="020F0502020204030204" pitchFamily="34" charset="0"/>
                        </a:rPr>
                        <a:t>ViViT</a:t>
                      </a:r>
                      <a:r>
                        <a:rPr lang="en-IN" sz="1100" b="0" i="0" u="none" strike="noStrike" dirty="0">
                          <a:solidFill>
                            <a:srgbClr val="000000"/>
                          </a:solidFill>
                          <a:effectLst/>
                          <a:latin typeface="Calibri" panose="020F0502020204030204" pitchFamily="34" charset="0"/>
                        </a:rPr>
                        <a: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IN" sz="1100" b="0" i="0" u="none" strike="noStrike">
                          <a:solidFill>
                            <a:srgbClr val="000000"/>
                          </a:solidFill>
                          <a:effectLst/>
                          <a:latin typeface="Calibri" panose="020F0502020204030204" pitchFamily="34" charset="0"/>
                        </a:rPr>
                        <a:t>Pleasure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68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60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65491842"/>
                  </a:ext>
                </a:extLst>
              </a:tr>
              <a:tr h="184150">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Arousal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0.12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78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63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054951551"/>
                  </a:ext>
                </a:extLst>
              </a:tr>
              <a:tr h="184150">
                <a:tc vMerge="1">
                  <a:txBody>
                    <a:bodyPr/>
                    <a:lstStyle/>
                    <a:p>
                      <a:endParaRPr lang="en-IN"/>
                    </a:p>
                  </a:txBody>
                  <a:tcPr/>
                </a:tc>
                <a:tc>
                  <a:txBody>
                    <a:bodyPr/>
                    <a:lstStyle/>
                    <a:p>
                      <a:pPr algn="ctr" fontAlgn="ctr"/>
                      <a:r>
                        <a:rPr lang="en-IN" sz="1100" b="0" i="0" u="none" strike="noStrike">
                          <a:solidFill>
                            <a:srgbClr val="000000"/>
                          </a:solidFill>
                          <a:effectLst/>
                          <a:latin typeface="Calibri" panose="020F0502020204030204" pitchFamily="34" charset="0"/>
                        </a:rPr>
                        <a:t>Dominance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0.45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70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57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3604127"/>
                  </a:ext>
                </a:extLst>
              </a:tr>
              <a:tr h="184150">
                <a:tc vMerge="1">
                  <a:txBody>
                    <a:bodyPr/>
                    <a:lstStyle/>
                    <a:p>
                      <a:endParaRPr lang="en-IN"/>
                    </a:p>
                  </a:txBody>
                  <a:tcPr/>
                </a:tc>
                <a:tc>
                  <a:txBody>
                    <a:bodyPr/>
                    <a:lstStyle/>
                    <a:p>
                      <a:pPr algn="ctr" fontAlgn="ctr"/>
                      <a:r>
                        <a:rPr lang="en-IN" sz="1100" b="0" i="0" u="none" strike="noStrike">
                          <a:solidFill>
                            <a:srgbClr val="000000"/>
                          </a:solidFill>
                          <a:effectLst/>
                          <a:latin typeface="Calibri" panose="020F0502020204030204" pitchFamily="34" charset="0"/>
                        </a:rPr>
                        <a:t>Overall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1.1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72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60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31092791"/>
                  </a:ext>
                </a:extLst>
              </a:tr>
              <a:tr h="184150">
                <a:tc rowSpan="4">
                  <a:txBody>
                    <a:bodyPr/>
                    <a:lstStyle/>
                    <a:p>
                      <a:pPr algn="ctr" fontAlgn="ctr"/>
                      <a:r>
                        <a:rPr lang="en-IN" sz="1100" b="0" i="0" u="none" strike="noStrike" dirty="0">
                          <a:solidFill>
                            <a:srgbClr val="000000"/>
                          </a:solidFill>
                          <a:effectLst/>
                          <a:latin typeface="Calibri" panose="020F0502020204030204" pitchFamily="34" charset="0"/>
                        </a:rPr>
                        <a:t>Audio Model</a:t>
                      </a:r>
                    </a:p>
                    <a:p>
                      <a:pPr algn="ctr" fontAlgn="ctr"/>
                      <a:r>
                        <a:rPr lang="en-IN" sz="1100" b="0" i="0" u="none" strike="noStrike" dirty="0">
                          <a:solidFill>
                            <a:srgbClr val="000000"/>
                          </a:solidFill>
                          <a:effectLst/>
                          <a:latin typeface="Calibri" panose="020F0502020204030204" pitchFamily="34" charset="0"/>
                        </a:rPr>
                        <a:t>(Wav2Vec2)</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IN" sz="1100" b="0" i="0" u="none" strike="noStrike">
                          <a:solidFill>
                            <a:srgbClr val="000000"/>
                          </a:solidFill>
                          <a:effectLst/>
                          <a:latin typeface="Calibri" panose="020F0502020204030204" pitchFamily="34" charset="0"/>
                        </a:rPr>
                        <a:t>Pleasure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80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45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58611828"/>
                  </a:ext>
                </a:extLst>
              </a:tr>
              <a:tr h="184150">
                <a:tc vMerge="1">
                  <a:txBody>
                    <a:bodyPr/>
                    <a:lstStyle/>
                    <a:p>
                      <a:endParaRPr lang="en-IN"/>
                    </a:p>
                  </a:txBody>
                  <a:tcPr/>
                </a:tc>
                <a:tc>
                  <a:txBody>
                    <a:bodyPr/>
                    <a:lstStyle/>
                    <a:p>
                      <a:pPr algn="ctr" fontAlgn="ctr"/>
                      <a:r>
                        <a:rPr lang="en-IN" sz="1100" b="0" i="0" u="none" strike="noStrike">
                          <a:solidFill>
                            <a:srgbClr val="000000"/>
                          </a:solidFill>
                          <a:effectLst/>
                          <a:latin typeface="Calibri" panose="020F0502020204030204" pitchFamily="34" charset="0"/>
                        </a:rPr>
                        <a:t>Arousal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0.9</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82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50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96427756"/>
                  </a:ext>
                </a:extLst>
              </a:tr>
              <a:tr h="184150">
                <a:tc vMerge="1">
                  <a:txBody>
                    <a:bodyPr/>
                    <a:lstStyle/>
                    <a:p>
                      <a:endParaRPr lang="en-IN"/>
                    </a:p>
                  </a:txBody>
                  <a:tcPr/>
                </a:tc>
                <a:tc>
                  <a:txBody>
                    <a:bodyPr/>
                    <a:lstStyle/>
                    <a:p>
                      <a:pPr algn="ctr" fontAlgn="ctr"/>
                      <a:r>
                        <a:rPr lang="en-IN" sz="1100" b="0" i="0" u="none" strike="noStrike">
                          <a:solidFill>
                            <a:srgbClr val="000000"/>
                          </a:solidFill>
                          <a:effectLst/>
                          <a:latin typeface="Calibri" panose="020F0502020204030204" pitchFamily="34" charset="0"/>
                        </a:rPr>
                        <a:t>Dominance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1.4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71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50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35918243"/>
                  </a:ext>
                </a:extLst>
              </a:tr>
              <a:tr h="184150">
                <a:tc vMerge="1">
                  <a:txBody>
                    <a:bodyPr/>
                    <a:lstStyle/>
                    <a:p>
                      <a:endParaRPr lang="en-IN"/>
                    </a:p>
                  </a:txBody>
                  <a:tcPr/>
                </a:tc>
                <a:tc>
                  <a:txBody>
                    <a:bodyPr/>
                    <a:lstStyle/>
                    <a:p>
                      <a:pPr algn="ctr" fontAlgn="b"/>
                      <a:r>
                        <a:rPr lang="en-IN" sz="1100" b="0" i="0" u="none" strike="noStrike">
                          <a:solidFill>
                            <a:srgbClr val="000000"/>
                          </a:solidFill>
                          <a:effectLst/>
                          <a:latin typeface="Calibri" panose="020F0502020204030204" pitchFamily="34" charset="0"/>
                        </a:rPr>
                        <a:t>Overall</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1.2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0.2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78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a:solidFill>
                            <a:srgbClr val="000000"/>
                          </a:solidFill>
                          <a:effectLst/>
                          <a:latin typeface="Calibri" panose="020F0502020204030204" pitchFamily="34" charset="0"/>
                        </a:rPr>
                        <a:t>48.3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808607637"/>
                  </a:ext>
                </a:extLst>
              </a:tr>
              <a:tr h="184150">
                <a:tc rowSpan="4">
                  <a:txBody>
                    <a:bodyPr/>
                    <a:lstStyle/>
                    <a:p>
                      <a:pPr algn="ctr" fontAlgn="ctr"/>
                      <a:r>
                        <a:rPr lang="en-IN" sz="1100" b="0" i="0" u="none" strike="noStrike" dirty="0">
                          <a:solidFill>
                            <a:srgbClr val="000000"/>
                          </a:solidFill>
                          <a:effectLst/>
                          <a:latin typeface="Calibri" panose="020F0502020204030204" pitchFamily="34" charset="0"/>
                        </a:rPr>
                        <a:t>Fusion Model</a:t>
                      </a:r>
                    </a:p>
                    <a:p>
                      <a:pPr algn="ctr" fontAlgn="ctr"/>
                      <a:r>
                        <a:rPr lang="en-IN" sz="1100" b="0" i="0" u="none" strike="noStrike" dirty="0">
                          <a:solidFill>
                            <a:srgbClr val="000000"/>
                          </a:solidFill>
                          <a:effectLst/>
                          <a:latin typeface="Calibri" panose="020F0502020204030204" pitchFamily="34" charset="0"/>
                        </a:rPr>
                        <a:t>(Transformer)</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IN" sz="1100" b="0" i="0" u="none" strike="noStrike">
                          <a:solidFill>
                            <a:srgbClr val="000000"/>
                          </a:solidFill>
                          <a:effectLst/>
                          <a:latin typeface="Calibri" panose="020F0502020204030204" pitchFamily="34" charset="0"/>
                        </a:rPr>
                        <a:t>Pleasure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73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64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71696554"/>
                  </a:ext>
                </a:extLst>
              </a:tr>
              <a:tr h="184150">
                <a:tc vMerge="1">
                  <a:txBody>
                    <a:bodyPr/>
                    <a:lstStyle/>
                    <a:p>
                      <a:endParaRPr lang="en-IN"/>
                    </a:p>
                  </a:txBody>
                  <a:tcPr/>
                </a:tc>
                <a:tc>
                  <a:txBody>
                    <a:bodyPr/>
                    <a:lstStyle/>
                    <a:p>
                      <a:pPr algn="ctr" fontAlgn="ctr"/>
                      <a:r>
                        <a:rPr lang="en-IN" sz="1100" b="0" i="0" u="none" strike="noStrike">
                          <a:solidFill>
                            <a:srgbClr val="000000"/>
                          </a:solidFill>
                          <a:effectLst/>
                          <a:latin typeface="Calibri" panose="020F0502020204030204" pitchFamily="34" charset="0"/>
                        </a:rPr>
                        <a:t>Arousal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0.8</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0.5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95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92</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46143076"/>
                  </a:ext>
                </a:extLst>
              </a:tr>
              <a:tr h="184150">
                <a:tc vMerge="1">
                  <a:txBody>
                    <a:bodyPr/>
                    <a:lstStyle/>
                    <a:p>
                      <a:endParaRPr lang="en-IN"/>
                    </a:p>
                  </a:txBody>
                  <a:tcPr/>
                </a:tc>
                <a:tc>
                  <a:txBody>
                    <a:bodyPr/>
                    <a:lstStyle/>
                    <a:p>
                      <a:pPr algn="ctr" fontAlgn="ctr"/>
                      <a:r>
                        <a:rPr lang="en-IN" sz="1100" b="0" i="0" u="none" strike="noStrike">
                          <a:solidFill>
                            <a:srgbClr val="000000"/>
                          </a:solidFill>
                          <a:effectLst/>
                          <a:latin typeface="Calibri" panose="020F0502020204030204" pitchFamily="34" charset="0"/>
                        </a:rPr>
                        <a:t>Dominance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1.3</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0.25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75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65</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31602157"/>
                  </a:ext>
                </a:extLst>
              </a:tr>
              <a:tr h="184150">
                <a:tc vMerge="1">
                  <a:txBody>
                    <a:bodyPr/>
                    <a:lstStyle/>
                    <a:p>
                      <a:endParaRPr lang="en-IN"/>
                    </a:p>
                  </a:txBody>
                  <a:tcPr/>
                </a:tc>
                <a:tc>
                  <a:txBody>
                    <a:bodyPr/>
                    <a:lstStyle/>
                    <a:p>
                      <a:pPr algn="ctr" fontAlgn="ctr"/>
                      <a:r>
                        <a:rPr lang="en-IN" sz="1100" b="0" i="0" u="none" strike="noStrike" dirty="0">
                          <a:solidFill>
                            <a:srgbClr val="000000"/>
                          </a:solidFill>
                          <a:effectLst/>
                          <a:latin typeface="Calibri" panose="020F0502020204030204" pitchFamily="34" charset="0"/>
                        </a:rPr>
                        <a:t>Overall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1.0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0.4</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81.0</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IN" sz="1100" b="0" i="0" u="none" strike="noStrike" dirty="0">
                          <a:solidFill>
                            <a:srgbClr val="000000"/>
                          </a:solidFill>
                          <a:effectLst/>
                          <a:latin typeface="Calibri" panose="020F0502020204030204" pitchFamily="34" charset="0"/>
                        </a:rPr>
                        <a:t>73.7</a:t>
                      </a:r>
                    </a:p>
                  </a:txBody>
                  <a:tcPr marL="6350" marR="6350" marT="635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2723597805"/>
                  </a:ext>
                </a:extLst>
              </a:tr>
            </a:tbl>
          </a:graphicData>
        </a:graphic>
      </p:graphicFrame>
      <p:sp>
        <p:nvSpPr>
          <p:cNvPr id="7" name="Rectangle 6">
            <a:extLst>
              <a:ext uri="{FF2B5EF4-FFF2-40B4-BE49-F238E27FC236}">
                <a16:creationId xmlns:a16="http://schemas.microsoft.com/office/drawing/2014/main" id="{3D875D1B-FACF-6E07-D4C4-42091190C0A6}"/>
              </a:ext>
            </a:extLst>
          </p:cNvPr>
          <p:cNvSpPr/>
          <p:nvPr/>
        </p:nvSpPr>
        <p:spPr>
          <a:xfrm>
            <a:off x="2998573" y="4300681"/>
            <a:ext cx="1404985" cy="247905"/>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8" name="Rectangle 7">
            <a:extLst>
              <a:ext uri="{FF2B5EF4-FFF2-40B4-BE49-F238E27FC236}">
                <a16:creationId xmlns:a16="http://schemas.microsoft.com/office/drawing/2014/main" id="{C5FAAB21-5E8E-1363-2BEE-1832E9B31F8D}"/>
              </a:ext>
            </a:extLst>
          </p:cNvPr>
          <p:cNvSpPr/>
          <p:nvPr/>
        </p:nvSpPr>
        <p:spPr>
          <a:xfrm>
            <a:off x="2998573" y="3561813"/>
            <a:ext cx="1404985" cy="247905"/>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9" name="Rectangle 8">
            <a:extLst>
              <a:ext uri="{FF2B5EF4-FFF2-40B4-BE49-F238E27FC236}">
                <a16:creationId xmlns:a16="http://schemas.microsoft.com/office/drawing/2014/main" id="{70B3BE2A-31F1-9A56-45E4-3662AAAF7841}"/>
              </a:ext>
            </a:extLst>
          </p:cNvPr>
          <p:cNvSpPr/>
          <p:nvPr/>
        </p:nvSpPr>
        <p:spPr>
          <a:xfrm>
            <a:off x="2998573" y="2818126"/>
            <a:ext cx="1404985" cy="247905"/>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37" name="Rectangle 36">
            <a:extLst>
              <a:ext uri="{FF2B5EF4-FFF2-40B4-BE49-F238E27FC236}">
                <a16:creationId xmlns:a16="http://schemas.microsoft.com/office/drawing/2014/main" id="{C3CD9642-2CEA-B541-5AE8-BC0116CD61C6}"/>
              </a:ext>
            </a:extLst>
          </p:cNvPr>
          <p:cNvSpPr/>
          <p:nvPr/>
        </p:nvSpPr>
        <p:spPr>
          <a:xfrm>
            <a:off x="5029609" y="2818532"/>
            <a:ext cx="458169" cy="227544"/>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38" name="Rectangle 37">
            <a:extLst>
              <a:ext uri="{FF2B5EF4-FFF2-40B4-BE49-F238E27FC236}">
                <a16:creationId xmlns:a16="http://schemas.microsoft.com/office/drawing/2014/main" id="{ED54550F-2D90-5EAF-93AB-1C103D723CB2}"/>
              </a:ext>
            </a:extLst>
          </p:cNvPr>
          <p:cNvSpPr/>
          <p:nvPr/>
        </p:nvSpPr>
        <p:spPr>
          <a:xfrm>
            <a:off x="5059930" y="3545362"/>
            <a:ext cx="458169" cy="227544"/>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39" name="Rectangle 38">
            <a:extLst>
              <a:ext uri="{FF2B5EF4-FFF2-40B4-BE49-F238E27FC236}">
                <a16:creationId xmlns:a16="http://schemas.microsoft.com/office/drawing/2014/main" id="{7C197956-F1C7-D024-0C75-FB9C50E0388E}"/>
              </a:ext>
            </a:extLst>
          </p:cNvPr>
          <p:cNvSpPr/>
          <p:nvPr/>
        </p:nvSpPr>
        <p:spPr>
          <a:xfrm>
            <a:off x="5059929" y="4280288"/>
            <a:ext cx="458169" cy="227544"/>
          </a:xfrm>
          <a:prstGeom prst="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46" name="Rectangle 45">
            <a:extLst>
              <a:ext uri="{FF2B5EF4-FFF2-40B4-BE49-F238E27FC236}">
                <a16:creationId xmlns:a16="http://schemas.microsoft.com/office/drawing/2014/main" id="{89E42EE6-15EF-ADA6-59AE-4115874B52C3}"/>
              </a:ext>
            </a:extLst>
          </p:cNvPr>
          <p:cNvSpPr/>
          <p:nvPr/>
        </p:nvSpPr>
        <p:spPr>
          <a:xfrm>
            <a:off x="6351915" y="2824359"/>
            <a:ext cx="458169" cy="227544"/>
          </a:xfrm>
          <a:prstGeom prst="rect">
            <a:avLst/>
          </a:prstGeom>
          <a:noFill/>
          <a:ln w="28575" cap="flat" cmpd="sng" algn="ctr">
            <a:solidFill>
              <a:schemeClr val="accent6">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IN"/>
          </a:p>
        </p:txBody>
      </p:sp>
      <p:sp>
        <p:nvSpPr>
          <p:cNvPr id="47" name="Rectangle 46">
            <a:extLst>
              <a:ext uri="{FF2B5EF4-FFF2-40B4-BE49-F238E27FC236}">
                <a16:creationId xmlns:a16="http://schemas.microsoft.com/office/drawing/2014/main" id="{B4AB4113-EEB1-1B50-8608-338C7879C79A}"/>
              </a:ext>
            </a:extLst>
          </p:cNvPr>
          <p:cNvSpPr/>
          <p:nvPr/>
        </p:nvSpPr>
        <p:spPr>
          <a:xfrm>
            <a:off x="6382236" y="3551189"/>
            <a:ext cx="458169" cy="227544"/>
          </a:xfrm>
          <a:prstGeom prst="rect">
            <a:avLst/>
          </a:prstGeom>
          <a:noFill/>
          <a:ln w="28575" cap="flat" cmpd="sng" algn="ctr">
            <a:solidFill>
              <a:schemeClr val="accent6">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IN"/>
          </a:p>
        </p:txBody>
      </p:sp>
      <p:sp>
        <p:nvSpPr>
          <p:cNvPr id="48" name="Rectangle 47">
            <a:extLst>
              <a:ext uri="{FF2B5EF4-FFF2-40B4-BE49-F238E27FC236}">
                <a16:creationId xmlns:a16="http://schemas.microsoft.com/office/drawing/2014/main" id="{ADDBD84C-DA6F-257D-5B88-A249687C033E}"/>
              </a:ext>
            </a:extLst>
          </p:cNvPr>
          <p:cNvSpPr/>
          <p:nvPr/>
        </p:nvSpPr>
        <p:spPr>
          <a:xfrm>
            <a:off x="6382235" y="4286115"/>
            <a:ext cx="458169" cy="227544"/>
          </a:xfrm>
          <a:prstGeom prst="rect">
            <a:avLst/>
          </a:prstGeom>
          <a:noFill/>
          <a:ln w="28575" cap="flat" cmpd="sng" algn="ctr">
            <a:solidFill>
              <a:schemeClr val="accent6">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IN"/>
          </a:p>
        </p:txBody>
      </p:sp>
      <p:sp>
        <p:nvSpPr>
          <p:cNvPr id="52" name="TextBox 51">
            <a:extLst>
              <a:ext uri="{FF2B5EF4-FFF2-40B4-BE49-F238E27FC236}">
                <a16:creationId xmlns:a16="http://schemas.microsoft.com/office/drawing/2014/main" id="{0B4CE1D4-20E3-F6DC-F8BC-F4CB383E91EE}"/>
              </a:ext>
            </a:extLst>
          </p:cNvPr>
          <p:cNvSpPr txBox="1"/>
          <p:nvPr/>
        </p:nvSpPr>
        <p:spPr>
          <a:xfrm>
            <a:off x="7380294" y="2483343"/>
            <a:ext cx="4651283" cy="923330"/>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chemeClr val="accent2"/>
                </a:solidFill>
              </a:rPr>
              <a:t>Fusion Models </a:t>
            </a:r>
            <a:r>
              <a:rPr lang="en-IN" sz="1800" dirty="0">
                <a:solidFill>
                  <a:schemeClr val="accent2"/>
                </a:solidFill>
              </a:rPr>
              <a:t>takes the best of both audio and video and generate prediction</a:t>
            </a:r>
          </a:p>
          <a:p>
            <a:endParaRPr lang="en-IN" dirty="0"/>
          </a:p>
        </p:txBody>
      </p:sp>
      <p:sp>
        <p:nvSpPr>
          <p:cNvPr id="53" name="TextBox 52">
            <a:extLst>
              <a:ext uri="{FF2B5EF4-FFF2-40B4-BE49-F238E27FC236}">
                <a16:creationId xmlns:a16="http://schemas.microsoft.com/office/drawing/2014/main" id="{D5A58E8E-2E3B-F0C8-2C4B-F261FC6A6FBD}"/>
              </a:ext>
            </a:extLst>
          </p:cNvPr>
          <p:cNvSpPr txBox="1"/>
          <p:nvPr/>
        </p:nvSpPr>
        <p:spPr>
          <a:xfrm>
            <a:off x="7380296" y="3352773"/>
            <a:ext cx="4651283" cy="646331"/>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chemeClr val="accent1"/>
                </a:solidFill>
              </a:rPr>
              <a:t>Predicted outputs within smaller range of actual outputs </a:t>
            </a:r>
            <a:endParaRPr lang="en-IN" sz="1800" dirty="0">
              <a:solidFill>
                <a:schemeClr val="accent1"/>
              </a:solidFill>
            </a:endParaRPr>
          </a:p>
        </p:txBody>
      </p:sp>
      <p:sp>
        <p:nvSpPr>
          <p:cNvPr id="54" name="TextBox 53">
            <a:extLst>
              <a:ext uri="{FF2B5EF4-FFF2-40B4-BE49-F238E27FC236}">
                <a16:creationId xmlns:a16="http://schemas.microsoft.com/office/drawing/2014/main" id="{3AA19950-1FF4-BC6E-E178-CAED34C7FADA}"/>
              </a:ext>
            </a:extLst>
          </p:cNvPr>
          <p:cNvSpPr txBox="1"/>
          <p:nvPr/>
        </p:nvSpPr>
        <p:spPr>
          <a:xfrm>
            <a:off x="7380295" y="4113167"/>
            <a:ext cx="4651283" cy="369332"/>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chemeClr val="accent6">
                    <a:lumMod val="50000"/>
                  </a:schemeClr>
                </a:solidFill>
              </a:rPr>
              <a:t>Better Range-2 accuracies in Fusion</a:t>
            </a:r>
            <a:endParaRPr lang="en-IN" sz="1800" dirty="0">
              <a:solidFill>
                <a:schemeClr val="accent6">
                  <a:lumMod val="50000"/>
                </a:schemeClr>
              </a:solidFill>
            </a:endParaRPr>
          </a:p>
        </p:txBody>
      </p:sp>
      <p:sp>
        <p:nvSpPr>
          <p:cNvPr id="56" name="TextBox 55">
            <a:extLst>
              <a:ext uri="{FF2B5EF4-FFF2-40B4-BE49-F238E27FC236}">
                <a16:creationId xmlns:a16="http://schemas.microsoft.com/office/drawing/2014/main" id="{6551A8A1-AC1C-0EA5-D588-8F473B653D78}"/>
              </a:ext>
            </a:extLst>
          </p:cNvPr>
          <p:cNvSpPr txBox="1"/>
          <p:nvPr/>
        </p:nvSpPr>
        <p:spPr>
          <a:xfrm>
            <a:off x="7380294" y="1899875"/>
            <a:ext cx="6096000" cy="369332"/>
          </a:xfrm>
          <a:prstGeom prst="rect">
            <a:avLst/>
          </a:prstGeom>
          <a:noFill/>
        </p:spPr>
        <p:txBody>
          <a:bodyPr wrap="square">
            <a:spAutoFit/>
          </a:bodyPr>
          <a:lstStyle/>
          <a:p>
            <a:pPr marL="285750" indent="-285750">
              <a:buFont typeface="Arial" panose="020B0604020202020204" pitchFamily="34" charset="0"/>
              <a:buChar char="•"/>
            </a:pPr>
            <a:r>
              <a:rPr lang="en-US" sz="1800" dirty="0"/>
              <a:t>Attention model perform better in all cases</a:t>
            </a:r>
          </a:p>
        </p:txBody>
      </p:sp>
      <p:grpSp>
        <p:nvGrpSpPr>
          <p:cNvPr id="57" name="Group 56">
            <a:extLst>
              <a:ext uri="{FF2B5EF4-FFF2-40B4-BE49-F238E27FC236}">
                <a16:creationId xmlns:a16="http://schemas.microsoft.com/office/drawing/2014/main" id="{AFF639F5-E63A-594C-34B4-FAEBDB403A9B}"/>
              </a:ext>
            </a:extLst>
          </p:cNvPr>
          <p:cNvGrpSpPr/>
          <p:nvPr/>
        </p:nvGrpSpPr>
        <p:grpSpPr>
          <a:xfrm>
            <a:off x="0" y="380014"/>
            <a:ext cx="12191999" cy="557354"/>
            <a:chOff x="0" y="457200"/>
            <a:chExt cx="12191999" cy="606340"/>
          </a:xfrm>
        </p:grpSpPr>
        <p:sp>
          <p:nvSpPr>
            <p:cNvPr id="58" name="Rectangle 57">
              <a:extLst>
                <a:ext uri="{FF2B5EF4-FFF2-40B4-BE49-F238E27FC236}">
                  <a16:creationId xmlns:a16="http://schemas.microsoft.com/office/drawing/2014/main" id="{F695648B-5082-56F2-10A0-A911A947FE41}"/>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bg1"/>
                  </a:solidFill>
                  <a:latin typeface="Bahnschrift Light"/>
                  <a:cs typeface="Calibri"/>
                </a:rPr>
                <a:t>M</a:t>
              </a:r>
              <a:r>
                <a:rPr lang="en-IN" sz="1200" dirty="0" err="1">
                  <a:solidFill>
                    <a:schemeClr val="bg1"/>
                  </a:solidFill>
                  <a:latin typeface="Bahnschrift Light"/>
                  <a:cs typeface="Calibri"/>
                </a:rPr>
                <a:t>odel</a:t>
              </a:r>
              <a:r>
                <a:rPr lang="en-IN" sz="1200" dirty="0">
                  <a:solidFill>
                    <a:schemeClr val="bg1"/>
                  </a:solidFill>
                  <a:latin typeface="Bahnschrift Light"/>
                  <a:cs typeface="Calibri"/>
                </a:rPr>
                <a:t> Comparisons</a:t>
              </a:r>
              <a:r>
                <a:rPr lang="en-IN" sz="1200" dirty="0">
                  <a:solidFill>
                    <a:schemeClr val="bg1">
                      <a:lumMod val="75000"/>
                    </a:schemeClr>
                  </a:solidFill>
                  <a:latin typeface="Bahnschrift Light"/>
                  <a:cs typeface="Calibri"/>
                </a:rPr>
                <a:t>		Modalities Impact		Interdependencies</a:t>
              </a:r>
              <a:endParaRPr lang="en-IN" sz="1200" dirty="0">
                <a:solidFill>
                  <a:schemeClr val="bg1"/>
                </a:solidFill>
                <a:latin typeface="Bahnschrift Light"/>
                <a:cs typeface="Calibri"/>
              </a:endParaRPr>
            </a:p>
          </p:txBody>
        </p:sp>
        <p:sp>
          <p:nvSpPr>
            <p:cNvPr id="59" name="Isosceles Triangle 58">
              <a:extLst>
                <a:ext uri="{FF2B5EF4-FFF2-40B4-BE49-F238E27FC236}">
                  <a16:creationId xmlns:a16="http://schemas.microsoft.com/office/drawing/2014/main" id="{1FD39D8D-DC08-A761-514E-3E9B36D9B8CF}"/>
                </a:ext>
              </a:extLst>
            </p:cNvPr>
            <p:cNvSpPr/>
            <p:nvPr/>
          </p:nvSpPr>
          <p:spPr>
            <a:xfrm rot="10800000">
              <a:off x="309967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60" name="Rectangle 59">
            <a:extLst>
              <a:ext uri="{FF2B5EF4-FFF2-40B4-BE49-F238E27FC236}">
                <a16:creationId xmlns:a16="http://schemas.microsoft.com/office/drawing/2014/main" id="{EA6186CB-F17B-913D-BE36-4FE94729F238}"/>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Implementation</a:t>
            </a:r>
            <a:r>
              <a:rPr lang="en-IN" sz="1200" dirty="0">
                <a:solidFill>
                  <a:schemeClr val="bg1">
                    <a:lumMod val="65000"/>
                  </a:schemeClr>
                </a:solidFill>
                <a:latin typeface="Bahnschrift Light"/>
              </a:rPr>
              <a:t>               </a:t>
            </a:r>
            <a:r>
              <a:rPr lang="en-IN" sz="1200" dirty="0">
                <a:solidFill>
                  <a:schemeClr val="bg1"/>
                </a:solidFill>
                <a:latin typeface="Bahnschrift Light"/>
              </a:rPr>
              <a:t>Study Results</a:t>
            </a:r>
            <a:r>
              <a:rPr lang="en-IN" sz="1200" dirty="0">
                <a:solidFill>
                  <a:schemeClr val="bg1">
                    <a:lumMod val="65000"/>
                  </a:schemeClr>
                </a:solidFill>
                <a:latin typeface="Bahnschrift Light"/>
              </a:rPr>
              <a:t>	Conclusion</a:t>
            </a:r>
          </a:p>
        </p:txBody>
      </p:sp>
      <p:sp>
        <p:nvSpPr>
          <p:cNvPr id="61" name="Isosceles Triangle 60">
            <a:extLst>
              <a:ext uri="{FF2B5EF4-FFF2-40B4-BE49-F238E27FC236}">
                <a16:creationId xmlns:a16="http://schemas.microsoft.com/office/drawing/2014/main" id="{00501A18-C506-8DCA-BB0F-F4913FA0288E}"/>
              </a:ext>
            </a:extLst>
          </p:cNvPr>
          <p:cNvSpPr/>
          <p:nvPr/>
        </p:nvSpPr>
        <p:spPr>
          <a:xfrm rot="10800000">
            <a:off x="723507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376771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37" grpId="0" animBg="1"/>
      <p:bldP spid="38" grpId="0" animBg="1"/>
      <p:bldP spid="39" grpId="0" animBg="1"/>
      <p:bldP spid="46" grpId="0" animBg="1"/>
      <p:bldP spid="47" grpId="0" animBg="1"/>
      <p:bldP spid="48" grpId="0" animBg="1"/>
      <p:bldP spid="52" grpId="0"/>
      <p:bldP spid="53" grpId="0"/>
      <p:bldP spid="5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11370F-6566-0BF3-1C99-F89131C5CEF1}"/>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F2BCF250-A8E9-B37D-8788-E6950C1DA561}"/>
              </a:ext>
            </a:extLst>
          </p:cNvPr>
          <p:cNvSpPr/>
          <p:nvPr/>
        </p:nvSpPr>
        <p:spPr>
          <a:xfrm>
            <a:off x="0" y="6160722"/>
            <a:ext cx="12192000" cy="69727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sp>
        <p:nvSpPr>
          <p:cNvPr id="17" name="Slide Number Placeholder 16">
            <a:extLst>
              <a:ext uri="{FF2B5EF4-FFF2-40B4-BE49-F238E27FC236}">
                <a16:creationId xmlns:a16="http://schemas.microsoft.com/office/drawing/2014/main" id="{97ADF0AA-80CC-1C44-F381-CB2043475583}"/>
              </a:ext>
            </a:extLst>
          </p:cNvPr>
          <p:cNvSpPr>
            <a:spLocks noGrp="1"/>
          </p:cNvSpPr>
          <p:nvPr>
            <p:ph type="sldNum" sz="quarter" idx="12"/>
          </p:nvPr>
        </p:nvSpPr>
        <p:spPr/>
        <p:txBody>
          <a:bodyPr/>
          <a:lstStyle/>
          <a:p>
            <a:fld id="{821DA933-34E6-4946-B97D-E0783D4A57BC}" type="slidenum">
              <a:rPr lang="en-IN" smtClean="0"/>
              <a:t>22</a:t>
            </a:fld>
            <a:endParaRPr lang="en-IN"/>
          </a:p>
        </p:txBody>
      </p:sp>
      <p:pic>
        <p:nvPicPr>
          <p:cNvPr id="3" name="Picture 2" descr="A screenshot of a computer screen&#10;&#10;Description automatically generated">
            <a:extLst>
              <a:ext uri="{FF2B5EF4-FFF2-40B4-BE49-F238E27FC236}">
                <a16:creationId xmlns:a16="http://schemas.microsoft.com/office/drawing/2014/main" id="{3E96CDAA-7226-0244-D491-BE5BD164B1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29117" y="1683293"/>
            <a:ext cx="5181385" cy="4054400"/>
          </a:xfrm>
          <a:prstGeom prst="rect">
            <a:avLst/>
          </a:prstGeom>
        </p:spPr>
      </p:pic>
      <p:sp>
        <p:nvSpPr>
          <p:cNvPr id="18" name="Rectangle 17">
            <a:extLst>
              <a:ext uri="{FF2B5EF4-FFF2-40B4-BE49-F238E27FC236}">
                <a16:creationId xmlns:a16="http://schemas.microsoft.com/office/drawing/2014/main" id="{2980E349-A1DE-0EF8-1FC2-E2540D520409}"/>
              </a:ext>
            </a:extLst>
          </p:cNvPr>
          <p:cNvSpPr/>
          <p:nvPr/>
        </p:nvSpPr>
        <p:spPr>
          <a:xfrm>
            <a:off x="6191437" y="2171700"/>
            <a:ext cx="793563" cy="5715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4" name="Rectangle 23">
            <a:extLst>
              <a:ext uri="{FF2B5EF4-FFF2-40B4-BE49-F238E27FC236}">
                <a16:creationId xmlns:a16="http://schemas.microsoft.com/office/drawing/2014/main" id="{7CAF301E-6367-6CD5-4978-84ABCAD4D2FC}"/>
              </a:ext>
            </a:extLst>
          </p:cNvPr>
          <p:cNvSpPr/>
          <p:nvPr/>
        </p:nvSpPr>
        <p:spPr>
          <a:xfrm>
            <a:off x="6191436" y="3390901"/>
            <a:ext cx="793563" cy="5715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5" name="Rectangle 24">
            <a:extLst>
              <a:ext uri="{FF2B5EF4-FFF2-40B4-BE49-F238E27FC236}">
                <a16:creationId xmlns:a16="http://schemas.microsoft.com/office/drawing/2014/main" id="{8870D359-2847-3E5E-325D-A9EDFF8791D9}"/>
              </a:ext>
            </a:extLst>
          </p:cNvPr>
          <p:cNvSpPr/>
          <p:nvPr/>
        </p:nvSpPr>
        <p:spPr>
          <a:xfrm>
            <a:off x="4222937" y="4508500"/>
            <a:ext cx="793563" cy="57150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grpSp>
        <p:nvGrpSpPr>
          <p:cNvPr id="26" name="Group 25">
            <a:extLst>
              <a:ext uri="{FF2B5EF4-FFF2-40B4-BE49-F238E27FC236}">
                <a16:creationId xmlns:a16="http://schemas.microsoft.com/office/drawing/2014/main" id="{464BB1F1-735D-5E82-15CB-13260EABD4C2}"/>
              </a:ext>
            </a:extLst>
          </p:cNvPr>
          <p:cNvGrpSpPr/>
          <p:nvPr/>
        </p:nvGrpSpPr>
        <p:grpSpPr>
          <a:xfrm>
            <a:off x="0" y="380014"/>
            <a:ext cx="12191999" cy="557354"/>
            <a:chOff x="0" y="457200"/>
            <a:chExt cx="12191999" cy="606340"/>
          </a:xfrm>
        </p:grpSpPr>
        <p:sp>
          <p:nvSpPr>
            <p:cNvPr id="27" name="Rectangle 26">
              <a:extLst>
                <a:ext uri="{FF2B5EF4-FFF2-40B4-BE49-F238E27FC236}">
                  <a16:creationId xmlns:a16="http://schemas.microsoft.com/office/drawing/2014/main" id="{1F249C81-FAB9-97EC-E198-0CC9DE85F558}"/>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bg1">
                      <a:lumMod val="75000"/>
                    </a:schemeClr>
                  </a:solidFill>
                  <a:latin typeface="Bahnschrift Light"/>
                  <a:cs typeface="Calibri"/>
                </a:rPr>
                <a:t>M</a:t>
              </a:r>
              <a:r>
                <a:rPr lang="en-IN" sz="1200" dirty="0" err="1">
                  <a:solidFill>
                    <a:schemeClr val="bg1">
                      <a:lumMod val="75000"/>
                    </a:schemeClr>
                  </a:solidFill>
                  <a:latin typeface="Bahnschrift Light"/>
                  <a:cs typeface="Calibri"/>
                </a:rPr>
                <a:t>odel</a:t>
              </a:r>
              <a:r>
                <a:rPr lang="en-IN" sz="1200" dirty="0">
                  <a:solidFill>
                    <a:schemeClr val="bg1">
                      <a:lumMod val="75000"/>
                    </a:schemeClr>
                  </a:solidFill>
                  <a:latin typeface="Bahnschrift Light"/>
                  <a:cs typeface="Calibri"/>
                </a:rPr>
                <a:t> Comparisons		</a:t>
              </a:r>
              <a:r>
                <a:rPr lang="en-IN" sz="1200" dirty="0">
                  <a:solidFill>
                    <a:schemeClr val="bg1"/>
                  </a:solidFill>
                  <a:latin typeface="Bahnschrift Light"/>
                  <a:cs typeface="Calibri"/>
                </a:rPr>
                <a:t>Modalities Impact</a:t>
              </a:r>
              <a:r>
                <a:rPr lang="en-IN" sz="1200" dirty="0">
                  <a:solidFill>
                    <a:schemeClr val="bg1">
                      <a:lumMod val="75000"/>
                    </a:schemeClr>
                  </a:solidFill>
                  <a:latin typeface="Bahnschrift Light"/>
                  <a:cs typeface="Calibri"/>
                </a:rPr>
                <a:t>		Interdependencies</a:t>
              </a:r>
              <a:endParaRPr lang="en-IN" sz="1200" dirty="0">
                <a:solidFill>
                  <a:schemeClr val="bg1"/>
                </a:solidFill>
                <a:latin typeface="Bahnschrift Light"/>
                <a:cs typeface="Calibri"/>
              </a:endParaRPr>
            </a:p>
          </p:txBody>
        </p:sp>
        <p:sp>
          <p:nvSpPr>
            <p:cNvPr id="28" name="Isosceles Triangle 27">
              <a:extLst>
                <a:ext uri="{FF2B5EF4-FFF2-40B4-BE49-F238E27FC236}">
                  <a16:creationId xmlns:a16="http://schemas.microsoft.com/office/drawing/2014/main" id="{53DB10A0-88E6-7DEA-4C6E-894F71726C1A}"/>
                </a:ext>
              </a:extLst>
            </p:cNvPr>
            <p:cNvSpPr/>
            <p:nvPr/>
          </p:nvSpPr>
          <p:spPr>
            <a:xfrm rot="10800000">
              <a:off x="588351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29" name="Rectangle 28">
            <a:extLst>
              <a:ext uri="{FF2B5EF4-FFF2-40B4-BE49-F238E27FC236}">
                <a16:creationId xmlns:a16="http://schemas.microsoft.com/office/drawing/2014/main" id="{C76D9C4F-56E5-9BE2-749F-D63DB8AC148D}"/>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Implementation</a:t>
            </a:r>
            <a:r>
              <a:rPr lang="en-IN" sz="1200" dirty="0">
                <a:solidFill>
                  <a:schemeClr val="bg1">
                    <a:lumMod val="65000"/>
                  </a:schemeClr>
                </a:solidFill>
                <a:latin typeface="Bahnschrift Light"/>
              </a:rPr>
              <a:t>               </a:t>
            </a:r>
            <a:r>
              <a:rPr lang="en-IN" sz="1200" dirty="0">
                <a:solidFill>
                  <a:schemeClr val="bg1"/>
                </a:solidFill>
                <a:latin typeface="Bahnschrift Light"/>
              </a:rPr>
              <a:t>Study Results</a:t>
            </a:r>
            <a:r>
              <a:rPr lang="en-IN" sz="1200" dirty="0">
                <a:solidFill>
                  <a:schemeClr val="bg1">
                    <a:lumMod val="65000"/>
                  </a:schemeClr>
                </a:solidFill>
                <a:latin typeface="Bahnschrift Light"/>
              </a:rPr>
              <a:t>	Conclusion</a:t>
            </a:r>
          </a:p>
        </p:txBody>
      </p:sp>
      <p:sp>
        <p:nvSpPr>
          <p:cNvPr id="30" name="Isosceles Triangle 29">
            <a:extLst>
              <a:ext uri="{FF2B5EF4-FFF2-40B4-BE49-F238E27FC236}">
                <a16:creationId xmlns:a16="http://schemas.microsoft.com/office/drawing/2014/main" id="{AD40AE25-58B9-B127-A87D-EA3BE4373DC3}"/>
              </a:ext>
            </a:extLst>
          </p:cNvPr>
          <p:cNvSpPr/>
          <p:nvPr/>
        </p:nvSpPr>
        <p:spPr>
          <a:xfrm rot="10800000">
            <a:off x="723507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785619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4" grpId="0" animBg="1"/>
      <p:bldP spid="2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1A7C16-D48B-D2D0-0107-EFF9CB8C078A}"/>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5501C24F-C326-1B0C-600B-5B0854874C18}"/>
              </a:ext>
            </a:extLst>
          </p:cNvPr>
          <p:cNvSpPr/>
          <p:nvPr/>
        </p:nvSpPr>
        <p:spPr>
          <a:xfrm>
            <a:off x="0" y="6160722"/>
            <a:ext cx="12192000" cy="69727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sp>
        <p:nvSpPr>
          <p:cNvPr id="17" name="Slide Number Placeholder 16">
            <a:extLst>
              <a:ext uri="{FF2B5EF4-FFF2-40B4-BE49-F238E27FC236}">
                <a16:creationId xmlns:a16="http://schemas.microsoft.com/office/drawing/2014/main" id="{E9FE32D3-64B5-1133-4F19-5A72A61B6ECC}"/>
              </a:ext>
            </a:extLst>
          </p:cNvPr>
          <p:cNvSpPr>
            <a:spLocks noGrp="1"/>
          </p:cNvSpPr>
          <p:nvPr>
            <p:ph type="sldNum" sz="quarter" idx="12"/>
          </p:nvPr>
        </p:nvSpPr>
        <p:spPr/>
        <p:txBody>
          <a:bodyPr/>
          <a:lstStyle/>
          <a:p>
            <a:fld id="{821DA933-34E6-4946-B97D-E0783D4A57BC}" type="slidenum">
              <a:rPr lang="en-IN" smtClean="0"/>
              <a:t>23</a:t>
            </a:fld>
            <a:endParaRPr lang="en-IN"/>
          </a:p>
        </p:txBody>
      </p:sp>
      <p:pic>
        <p:nvPicPr>
          <p:cNvPr id="3" name="Picture 2">
            <a:extLst>
              <a:ext uri="{FF2B5EF4-FFF2-40B4-BE49-F238E27FC236}">
                <a16:creationId xmlns:a16="http://schemas.microsoft.com/office/drawing/2014/main" id="{1CAAC7B8-A5B4-CA4F-D471-8876FB05A551}"/>
              </a:ext>
            </a:extLst>
          </p:cNvPr>
          <p:cNvPicPr>
            <a:picLocks noChangeAspect="1"/>
          </p:cNvPicPr>
          <p:nvPr/>
        </p:nvPicPr>
        <p:blipFill>
          <a:blip r:embed="rId3"/>
          <a:stretch>
            <a:fillRect/>
          </a:stretch>
        </p:blipFill>
        <p:spPr>
          <a:xfrm>
            <a:off x="283605" y="2516474"/>
            <a:ext cx="3799086" cy="1825051"/>
          </a:xfrm>
          <a:prstGeom prst="rect">
            <a:avLst/>
          </a:prstGeom>
        </p:spPr>
      </p:pic>
      <p:pic>
        <p:nvPicPr>
          <p:cNvPr id="5" name="Picture 4" descr="A screenshot of a computer screen&#10;&#10;Description automatically generated">
            <a:extLst>
              <a:ext uri="{FF2B5EF4-FFF2-40B4-BE49-F238E27FC236}">
                <a16:creationId xmlns:a16="http://schemas.microsoft.com/office/drawing/2014/main" id="{5172C73B-5D95-2518-41B4-BBF713088F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7731" y="2317198"/>
            <a:ext cx="3554931" cy="2199156"/>
          </a:xfrm>
          <a:prstGeom prst="rect">
            <a:avLst/>
          </a:prstGeom>
        </p:spPr>
      </p:pic>
      <p:pic>
        <p:nvPicPr>
          <p:cNvPr id="11" name="Picture 10" descr="A red and blue squares with white text&#10;&#10;Description automatically generated">
            <a:extLst>
              <a:ext uri="{FF2B5EF4-FFF2-40B4-BE49-F238E27FC236}">
                <a16:creationId xmlns:a16="http://schemas.microsoft.com/office/drawing/2014/main" id="{72030713-6920-59B9-371C-1CFFBB0E05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91358" y="2211576"/>
            <a:ext cx="3342152" cy="2249839"/>
          </a:xfrm>
          <a:prstGeom prst="rect">
            <a:avLst/>
          </a:prstGeom>
        </p:spPr>
      </p:pic>
      <p:sp>
        <p:nvSpPr>
          <p:cNvPr id="12" name="TextBox 11">
            <a:extLst>
              <a:ext uri="{FF2B5EF4-FFF2-40B4-BE49-F238E27FC236}">
                <a16:creationId xmlns:a16="http://schemas.microsoft.com/office/drawing/2014/main" id="{5464D82C-F645-DCAB-95D9-B2B644D61C30}"/>
              </a:ext>
            </a:extLst>
          </p:cNvPr>
          <p:cNvSpPr txBox="1"/>
          <p:nvPr/>
        </p:nvSpPr>
        <p:spPr>
          <a:xfrm>
            <a:off x="4567165" y="4722512"/>
            <a:ext cx="3110252" cy="369332"/>
          </a:xfrm>
          <a:prstGeom prst="rect">
            <a:avLst/>
          </a:prstGeom>
          <a:noFill/>
        </p:spPr>
        <p:txBody>
          <a:bodyPr wrap="square" rtlCol="0">
            <a:spAutoFit/>
          </a:bodyPr>
          <a:lstStyle/>
          <a:p>
            <a:r>
              <a:rPr lang="en-IN" dirty="0"/>
              <a:t>DEAP data confusion matrix</a:t>
            </a:r>
          </a:p>
        </p:txBody>
      </p:sp>
      <p:sp>
        <p:nvSpPr>
          <p:cNvPr id="13" name="TextBox 12">
            <a:extLst>
              <a:ext uri="{FF2B5EF4-FFF2-40B4-BE49-F238E27FC236}">
                <a16:creationId xmlns:a16="http://schemas.microsoft.com/office/drawing/2014/main" id="{D8DBEEFA-269B-3FC7-723A-B93852255850}"/>
              </a:ext>
            </a:extLst>
          </p:cNvPr>
          <p:cNvSpPr txBox="1"/>
          <p:nvPr/>
        </p:nvSpPr>
        <p:spPr>
          <a:xfrm>
            <a:off x="8427074" y="4722512"/>
            <a:ext cx="3110252" cy="369332"/>
          </a:xfrm>
          <a:prstGeom prst="rect">
            <a:avLst/>
          </a:prstGeom>
          <a:noFill/>
        </p:spPr>
        <p:txBody>
          <a:bodyPr wrap="square" rtlCol="0">
            <a:spAutoFit/>
          </a:bodyPr>
          <a:lstStyle/>
          <a:p>
            <a:r>
              <a:rPr lang="en-IN" dirty="0"/>
              <a:t>MITHOS data confusion matrix</a:t>
            </a:r>
          </a:p>
        </p:txBody>
      </p:sp>
      <p:grpSp>
        <p:nvGrpSpPr>
          <p:cNvPr id="25" name="Group 24">
            <a:extLst>
              <a:ext uri="{FF2B5EF4-FFF2-40B4-BE49-F238E27FC236}">
                <a16:creationId xmlns:a16="http://schemas.microsoft.com/office/drawing/2014/main" id="{16EEA0DE-76B5-50FE-FDF2-9CA8EB4FDA54}"/>
              </a:ext>
            </a:extLst>
          </p:cNvPr>
          <p:cNvGrpSpPr/>
          <p:nvPr/>
        </p:nvGrpSpPr>
        <p:grpSpPr>
          <a:xfrm>
            <a:off x="0" y="380014"/>
            <a:ext cx="12191999" cy="557354"/>
            <a:chOff x="0" y="457200"/>
            <a:chExt cx="12191999" cy="606340"/>
          </a:xfrm>
        </p:grpSpPr>
        <p:sp>
          <p:nvSpPr>
            <p:cNvPr id="26" name="Rectangle 25">
              <a:extLst>
                <a:ext uri="{FF2B5EF4-FFF2-40B4-BE49-F238E27FC236}">
                  <a16:creationId xmlns:a16="http://schemas.microsoft.com/office/drawing/2014/main" id="{92BFD221-219C-E0BB-995F-F2299754FFBF}"/>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bg1">
                      <a:lumMod val="75000"/>
                    </a:schemeClr>
                  </a:solidFill>
                  <a:latin typeface="Bahnschrift Light"/>
                  <a:cs typeface="Calibri"/>
                </a:rPr>
                <a:t>M</a:t>
              </a:r>
              <a:r>
                <a:rPr lang="en-IN" sz="1200" dirty="0" err="1">
                  <a:solidFill>
                    <a:schemeClr val="bg1">
                      <a:lumMod val="75000"/>
                    </a:schemeClr>
                  </a:solidFill>
                  <a:latin typeface="Bahnschrift Light"/>
                  <a:cs typeface="Calibri"/>
                </a:rPr>
                <a:t>odel</a:t>
              </a:r>
              <a:r>
                <a:rPr lang="en-IN" sz="1200" dirty="0">
                  <a:solidFill>
                    <a:schemeClr val="bg1">
                      <a:lumMod val="75000"/>
                    </a:schemeClr>
                  </a:solidFill>
                  <a:latin typeface="Bahnschrift Light"/>
                  <a:cs typeface="Calibri"/>
                </a:rPr>
                <a:t> Comparisons		Modalities Impact		</a:t>
              </a:r>
              <a:r>
                <a:rPr lang="en-IN" sz="1200" dirty="0">
                  <a:solidFill>
                    <a:schemeClr val="bg1"/>
                  </a:solidFill>
                  <a:latin typeface="Bahnschrift Light"/>
                  <a:cs typeface="Calibri"/>
                </a:rPr>
                <a:t>Interdependencies</a:t>
              </a:r>
            </a:p>
          </p:txBody>
        </p:sp>
        <p:sp>
          <p:nvSpPr>
            <p:cNvPr id="27" name="Isosceles Triangle 26">
              <a:extLst>
                <a:ext uri="{FF2B5EF4-FFF2-40B4-BE49-F238E27FC236}">
                  <a16:creationId xmlns:a16="http://schemas.microsoft.com/office/drawing/2014/main" id="{6B229A05-A010-ED6A-FB93-3CED93C07B88}"/>
                </a:ext>
              </a:extLst>
            </p:cNvPr>
            <p:cNvSpPr/>
            <p:nvPr/>
          </p:nvSpPr>
          <p:spPr>
            <a:xfrm rot="10800000">
              <a:off x="861655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28" name="Rectangle 27">
            <a:extLst>
              <a:ext uri="{FF2B5EF4-FFF2-40B4-BE49-F238E27FC236}">
                <a16:creationId xmlns:a16="http://schemas.microsoft.com/office/drawing/2014/main" id="{05BE1992-167E-C310-5164-07B7AC667D79}"/>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Implementation</a:t>
            </a:r>
            <a:r>
              <a:rPr lang="en-IN" sz="1200" dirty="0">
                <a:solidFill>
                  <a:schemeClr val="bg1">
                    <a:lumMod val="65000"/>
                  </a:schemeClr>
                </a:solidFill>
                <a:latin typeface="Bahnschrift Light"/>
              </a:rPr>
              <a:t>               </a:t>
            </a:r>
            <a:r>
              <a:rPr lang="en-IN" sz="1200" dirty="0">
                <a:solidFill>
                  <a:schemeClr val="bg1"/>
                </a:solidFill>
                <a:latin typeface="Bahnschrift Light"/>
              </a:rPr>
              <a:t>Study Results</a:t>
            </a:r>
            <a:r>
              <a:rPr lang="en-IN" sz="1200" dirty="0">
                <a:solidFill>
                  <a:schemeClr val="bg1">
                    <a:lumMod val="65000"/>
                  </a:schemeClr>
                </a:solidFill>
                <a:latin typeface="Bahnschrift Light"/>
              </a:rPr>
              <a:t>	Conclusion</a:t>
            </a:r>
          </a:p>
        </p:txBody>
      </p:sp>
      <p:sp>
        <p:nvSpPr>
          <p:cNvPr id="29" name="Isosceles Triangle 28">
            <a:extLst>
              <a:ext uri="{FF2B5EF4-FFF2-40B4-BE49-F238E27FC236}">
                <a16:creationId xmlns:a16="http://schemas.microsoft.com/office/drawing/2014/main" id="{C9420DEA-B6B1-64A8-F819-5E0043A1F612}"/>
              </a:ext>
            </a:extLst>
          </p:cNvPr>
          <p:cNvSpPr/>
          <p:nvPr/>
        </p:nvSpPr>
        <p:spPr>
          <a:xfrm rot="10800000">
            <a:off x="723507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100486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BD692A-D328-71D6-2358-EA6CFF8592AB}"/>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F9BD4305-C3E4-2281-CF44-B5A71896EA99}"/>
              </a:ext>
            </a:extLst>
          </p:cNvPr>
          <p:cNvSpPr/>
          <p:nvPr/>
        </p:nvSpPr>
        <p:spPr>
          <a:xfrm>
            <a:off x="0" y="6160722"/>
            <a:ext cx="12192000" cy="69727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US" sz="900" dirty="0">
                <a:solidFill>
                  <a:schemeClr val="bg1"/>
                </a:solidFill>
                <a:hlinkClick r:id="rId3">
                  <a:extLst>
                    <a:ext uri="{A12FA001-AC4F-418D-AE19-62706E023703}">
                      <ahyp:hlinkClr xmlns:ahyp="http://schemas.microsoft.com/office/drawing/2018/hyperlinkcolor" val="tx"/>
                    </a:ext>
                  </a:extLst>
                </a:hlinkClick>
              </a:rPr>
              <a:t>Heatmap </a:t>
            </a:r>
            <a:r>
              <a:rPr lang="en-US" sz="900" dirty="0" err="1">
                <a:solidFill>
                  <a:schemeClr val="bg1"/>
                </a:solidFill>
                <a:hlinkClick r:id="rId3">
                  <a:extLst>
                    <a:ext uri="{A12FA001-AC4F-418D-AE19-62706E023703}">
                      <ahyp:hlinkClr xmlns:ahyp="http://schemas.microsoft.com/office/drawing/2018/hyperlinkcolor" val="tx"/>
                    </a:ext>
                  </a:extLst>
                </a:hlinkClick>
              </a:rPr>
              <a:t>refernce</a:t>
            </a:r>
            <a:endParaRPr lang="en-US" sz="900" dirty="0">
              <a:solidFill>
                <a:schemeClr val="bg1"/>
              </a:solidFill>
            </a:endParaRPr>
          </a:p>
        </p:txBody>
      </p:sp>
      <p:sp>
        <p:nvSpPr>
          <p:cNvPr id="17" name="Slide Number Placeholder 16">
            <a:extLst>
              <a:ext uri="{FF2B5EF4-FFF2-40B4-BE49-F238E27FC236}">
                <a16:creationId xmlns:a16="http://schemas.microsoft.com/office/drawing/2014/main" id="{F7F85EE3-15B4-F94E-B7AE-B91E0EB2104D}"/>
              </a:ext>
            </a:extLst>
          </p:cNvPr>
          <p:cNvSpPr>
            <a:spLocks noGrp="1"/>
          </p:cNvSpPr>
          <p:nvPr>
            <p:ph type="sldNum" sz="quarter" idx="12"/>
          </p:nvPr>
        </p:nvSpPr>
        <p:spPr/>
        <p:txBody>
          <a:bodyPr/>
          <a:lstStyle/>
          <a:p>
            <a:fld id="{821DA933-34E6-4946-B97D-E0783D4A57BC}" type="slidenum">
              <a:rPr lang="en-IN" smtClean="0"/>
              <a:t>24</a:t>
            </a:fld>
            <a:endParaRPr lang="en-IN"/>
          </a:p>
        </p:txBody>
      </p:sp>
      <p:sp>
        <p:nvSpPr>
          <p:cNvPr id="2" name="TextBox 1">
            <a:extLst>
              <a:ext uri="{FF2B5EF4-FFF2-40B4-BE49-F238E27FC236}">
                <a16:creationId xmlns:a16="http://schemas.microsoft.com/office/drawing/2014/main" id="{458A4A23-2179-7715-D38D-E431E424E6A4}"/>
              </a:ext>
            </a:extLst>
          </p:cNvPr>
          <p:cNvSpPr txBox="1"/>
          <p:nvPr/>
        </p:nvSpPr>
        <p:spPr>
          <a:xfrm>
            <a:off x="627487" y="4070866"/>
            <a:ext cx="5305168" cy="369332"/>
          </a:xfrm>
          <a:prstGeom prst="rect">
            <a:avLst/>
          </a:prstGeom>
          <a:noFill/>
        </p:spPr>
        <p:txBody>
          <a:bodyPr wrap="square" rtlCol="0">
            <a:spAutoFit/>
          </a:bodyPr>
          <a:lstStyle/>
          <a:p>
            <a:pPr marL="285750" indent="-285750">
              <a:buFont typeface="Arial" panose="020B0604020202020204" pitchFamily="34" charset="0"/>
              <a:buChar char="•"/>
            </a:pPr>
            <a:r>
              <a:rPr lang="en-US" dirty="0"/>
              <a:t>Transfer Learning is useful</a:t>
            </a:r>
            <a:endParaRPr lang="en-IN" dirty="0"/>
          </a:p>
        </p:txBody>
      </p:sp>
      <p:sp>
        <p:nvSpPr>
          <p:cNvPr id="4" name="TextBox 3">
            <a:extLst>
              <a:ext uri="{FF2B5EF4-FFF2-40B4-BE49-F238E27FC236}">
                <a16:creationId xmlns:a16="http://schemas.microsoft.com/office/drawing/2014/main" id="{D142994A-F9DA-C596-39B3-F7ED0D7D14A0}"/>
              </a:ext>
            </a:extLst>
          </p:cNvPr>
          <p:cNvSpPr txBox="1"/>
          <p:nvPr/>
        </p:nvSpPr>
        <p:spPr>
          <a:xfrm>
            <a:off x="6402489" y="2641152"/>
            <a:ext cx="5305168" cy="646331"/>
          </a:xfrm>
          <a:prstGeom prst="rect">
            <a:avLst/>
          </a:prstGeom>
          <a:noFill/>
        </p:spPr>
        <p:txBody>
          <a:bodyPr wrap="square" rtlCol="0">
            <a:spAutoFit/>
          </a:bodyPr>
          <a:lstStyle/>
          <a:p>
            <a:pPr marL="285750" indent="-285750">
              <a:buFont typeface="Arial" panose="020B0604020202020204" pitchFamily="34" charset="0"/>
              <a:buChar char="•"/>
            </a:pPr>
            <a:r>
              <a:rPr lang="en-IN" dirty="0"/>
              <a:t>Transfer learning has proved to work well, this model can be used for other affect analysis</a:t>
            </a:r>
          </a:p>
        </p:txBody>
      </p:sp>
      <p:sp>
        <p:nvSpPr>
          <p:cNvPr id="5" name="TextBox 4">
            <a:extLst>
              <a:ext uri="{FF2B5EF4-FFF2-40B4-BE49-F238E27FC236}">
                <a16:creationId xmlns:a16="http://schemas.microsoft.com/office/drawing/2014/main" id="{5D73A90A-91A5-CFB5-8DBE-34EDDE3EC414}"/>
              </a:ext>
            </a:extLst>
          </p:cNvPr>
          <p:cNvSpPr txBox="1"/>
          <p:nvPr/>
        </p:nvSpPr>
        <p:spPr>
          <a:xfrm>
            <a:off x="627486" y="1917686"/>
            <a:ext cx="5092700" cy="646331"/>
          </a:xfrm>
          <a:prstGeom prst="rect">
            <a:avLst/>
          </a:prstGeom>
          <a:noFill/>
        </p:spPr>
        <p:txBody>
          <a:bodyPr wrap="square" rtlCol="0">
            <a:spAutoFit/>
          </a:bodyPr>
          <a:lstStyle/>
          <a:p>
            <a:pPr marL="285750" indent="-285750">
              <a:buFont typeface="Arial" panose="020B0604020202020204" pitchFamily="34" charset="0"/>
              <a:buChar char="•"/>
            </a:pPr>
            <a:r>
              <a:rPr lang="en-US" dirty="0"/>
              <a:t>PAD values predicted with non-intrusive modalities using attention-based mechanisms.</a:t>
            </a:r>
          </a:p>
        </p:txBody>
      </p:sp>
      <p:sp>
        <p:nvSpPr>
          <p:cNvPr id="6" name="TextBox 5">
            <a:extLst>
              <a:ext uri="{FF2B5EF4-FFF2-40B4-BE49-F238E27FC236}">
                <a16:creationId xmlns:a16="http://schemas.microsoft.com/office/drawing/2014/main" id="{175C3AE1-5098-2EB6-A799-AF48691A9137}"/>
              </a:ext>
            </a:extLst>
          </p:cNvPr>
          <p:cNvSpPr txBox="1"/>
          <p:nvPr/>
        </p:nvSpPr>
        <p:spPr>
          <a:xfrm>
            <a:off x="627486" y="2567488"/>
            <a:ext cx="4643014" cy="923330"/>
          </a:xfrm>
          <a:prstGeom prst="rect">
            <a:avLst/>
          </a:prstGeom>
          <a:noFill/>
        </p:spPr>
        <p:txBody>
          <a:bodyPr wrap="square" rtlCol="0">
            <a:spAutoFit/>
          </a:bodyPr>
          <a:lstStyle/>
          <a:p>
            <a:pPr marL="285750" indent="-285750">
              <a:buFont typeface="Arial" panose="020B0604020202020204" pitchFamily="34" charset="0"/>
              <a:buChar char="•"/>
            </a:pPr>
            <a:r>
              <a:rPr lang="en-US" dirty="0"/>
              <a:t>Fusing both modalities gives best of both worlds.</a:t>
            </a:r>
          </a:p>
          <a:p>
            <a:endParaRPr lang="en-IN" dirty="0"/>
          </a:p>
        </p:txBody>
      </p:sp>
      <p:sp>
        <p:nvSpPr>
          <p:cNvPr id="7" name="TextBox 6">
            <a:extLst>
              <a:ext uri="{FF2B5EF4-FFF2-40B4-BE49-F238E27FC236}">
                <a16:creationId xmlns:a16="http://schemas.microsoft.com/office/drawing/2014/main" id="{F10F01CA-E069-4B26-5930-BD0B68C65559}"/>
              </a:ext>
            </a:extLst>
          </p:cNvPr>
          <p:cNvSpPr txBox="1"/>
          <p:nvPr/>
        </p:nvSpPr>
        <p:spPr>
          <a:xfrm>
            <a:off x="627486" y="3147536"/>
            <a:ext cx="4643014" cy="1200329"/>
          </a:xfrm>
          <a:prstGeom prst="rect">
            <a:avLst/>
          </a:prstGeom>
          <a:noFill/>
        </p:spPr>
        <p:txBody>
          <a:bodyPr wrap="square" rtlCol="0">
            <a:spAutoFit/>
          </a:bodyPr>
          <a:lstStyle/>
          <a:p>
            <a:pPr marL="285750" indent="-285750">
              <a:buFont typeface="Arial" panose="020B0604020202020204" pitchFamily="34" charset="0"/>
              <a:buChar char="•"/>
            </a:pPr>
            <a:r>
              <a:rPr lang="en-US" dirty="0"/>
              <a:t>Audio has more impact on predicting Pleasure and Arousal and Video has more impact on predicting Dominance</a:t>
            </a:r>
          </a:p>
          <a:p>
            <a:endParaRPr lang="en-IN" dirty="0"/>
          </a:p>
        </p:txBody>
      </p:sp>
      <p:sp>
        <p:nvSpPr>
          <p:cNvPr id="8" name="TextBox 7">
            <a:extLst>
              <a:ext uri="{FF2B5EF4-FFF2-40B4-BE49-F238E27FC236}">
                <a16:creationId xmlns:a16="http://schemas.microsoft.com/office/drawing/2014/main" id="{AEDD161F-39AD-E2DE-AC62-C2C5B0C102AA}"/>
              </a:ext>
            </a:extLst>
          </p:cNvPr>
          <p:cNvSpPr txBox="1"/>
          <p:nvPr/>
        </p:nvSpPr>
        <p:spPr>
          <a:xfrm>
            <a:off x="2095500" y="1138602"/>
            <a:ext cx="3175000" cy="369332"/>
          </a:xfrm>
          <a:prstGeom prst="rect">
            <a:avLst/>
          </a:prstGeom>
          <a:noFill/>
        </p:spPr>
        <p:txBody>
          <a:bodyPr wrap="square" rtlCol="0">
            <a:spAutoFit/>
          </a:bodyPr>
          <a:lstStyle/>
          <a:p>
            <a:r>
              <a:rPr lang="en-IN" b="1" dirty="0"/>
              <a:t>Conclusions</a:t>
            </a:r>
          </a:p>
        </p:txBody>
      </p:sp>
      <p:sp>
        <p:nvSpPr>
          <p:cNvPr id="9" name="TextBox 8">
            <a:extLst>
              <a:ext uri="{FF2B5EF4-FFF2-40B4-BE49-F238E27FC236}">
                <a16:creationId xmlns:a16="http://schemas.microsoft.com/office/drawing/2014/main" id="{7C35182B-6F26-5F04-06DC-8873958A08F3}"/>
              </a:ext>
            </a:extLst>
          </p:cNvPr>
          <p:cNvSpPr txBox="1"/>
          <p:nvPr/>
        </p:nvSpPr>
        <p:spPr>
          <a:xfrm>
            <a:off x="8064500" y="1138602"/>
            <a:ext cx="3175000" cy="369332"/>
          </a:xfrm>
          <a:prstGeom prst="rect">
            <a:avLst/>
          </a:prstGeom>
          <a:noFill/>
        </p:spPr>
        <p:txBody>
          <a:bodyPr wrap="square" rtlCol="0">
            <a:spAutoFit/>
          </a:bodyPr>
          <a:lstStyle/>
          <a:p>
            <a:r>
              <a:rPr lang="en-IN" b="1" dirty="0"/>
              <a:t>Future Work</a:t>
            </a:r>
          </a:p>
        </p:txBody>
      </p:sp>
      <p:sp>
        <p:nvSpPr>
          <p:cNvPr id="10" name="TextBox 9">
            <a:extLst>
              <a:ext uri="{FF2B5EF4-FFF2-40B4-BE49-F238E27FC236}">
                <a16:creationId xmlns:a16="http://schemas.microsoft.com/office/drawing/2014/main" id="{3330961B-2A3A-CA3F-792A-3903CDD3565A}"/>
              </a:ext>
            </a:extLst>
          </p:cNvPr>
          <p:cNvSpPr txBox="1"/>
          <p:nvPr/>
        </p:nvSpPr>
        <p:spPr>
          <a:xfrm>
            <a:off x="6388101" y="3380085"/>
            <a:ext cx="4723760" cy="923330"/>
          </a:xfrm>
          <a:prstGeom prst="rect">
            <a:avLst/>
          </a:prstGeom>
          <a:noFill/>
        </p:spPr>
        <p:txBody>
          <a:bodyPr wrap="square" rtlCol="0">
            <a:spAutoFit/>
          </a:bodyPr>
          <a:lstStyle/>
          <a:p>
            <a:pPr marL="285750" indent="-285750">
              <a:buFont typeface="Arial" panose="020B0604020202020204" pitchFamily="34" charset="0"/>
              <a:buChar char="•"/>
            </a:pPr>
            <a:r>
              <a:rPr lang="en-US" dirty="0"/>
              <a:t>Inferences can be used in virtual agents to enhance the conversational experience in a human-virtual agent scenario</a:t>
            </a:r>
          </a:p>
        </p:txBody>
      </p:sp>
      <p:sp>
        <p:nvSpPr>
          <p:cNvPr id="13" name="TextBox 12">
            <a:extLst>
              <a:ext uri="{FF2B5EF4-FFF2-40B4-BE49-F238E27FC236}">
                <a16:creationId xmlns:a16="http://schemas.microsoft.com/office/drawing/2014/main" id="{88EF788A-41B4-99EF-9365-45F04A6CF13C}"/>
              </a:ext>
            </a:extLst>
          </p:cNvPr>
          <p:cNvSpPr txBox="1"/>
          <p:nvPr/>
        </p:nvSpPr>
        <p:spPr>
          <a:xfrm>
            <a:off x="6393593" y="1936560"/>
            <a:ext cx="4434013" cy="646331"/>
          </a:xfrm>
          <a:prstGeom prst="rect">
            <a:avLst/>
          </a:prstGeom>
          <a:noFill/>
        </p:spPr>
        <p:txBody>
          <a:bodyPr wrap="square">
            <a:spAutoFit/>
          </a:bodyPr>
          <a:lstStyle/>
          <a:p>
            <a:pPr marL="285750" indent="-285750">
              <a:buFont typeface="Arial" panose="020B0604020202020204" pitchFamily="34" charset="0"/>
              <a:buChar char="•"/>
            </a:pPr>
            <a:r>
              <a:rPr lang="en-US" dirty="0"/>
              <a:t>Model can be extended to incorporate the “Text” modality</a:t>
            </a:r>
          </a:p>
        </p:txBody>
      </p:sp>
      <p:sp>
        <p:nvSpPr>
          <p:cNvPr id="25" name="Rectangle 24">
            <a:extLst>
              <a:ext uri="{FF2B5EF4-FFF2-40B4-BE49-F238E27FC236}">
                <a16:creationId xmlns:a16="http://schemas.microsoft.com/office/drawing/2014/main" id="{13B0CE09-73E2-2581-5E75-8DA0FDFEC395}"/>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Implementation</a:t>
            </a:r>
            <a:r>
              <a:rPr lang="en-IN" sz="1200" dirty="0">
                <a:solidFill>
                  <a:schemeClr val="bg1">
                    <a:lumMod val="65000"/>
                  </a:schemeClr>
                </a:solidFill>
                <a:latin typeface="Bahnschrift Light"/>
              </a:rPr>
              <a:t>               </a:t>
            </a:r>
            <a:r>
              <a:rPr lang="en-IN" sz="1200" dirty="0">
                <a:solidFill>
                  <a:schemeClr val="bg1">
                    <a:lumMod val="75000"/>
                  </a:schemeClr>
                </a:solidFill>
                <a:latin typeface="Bahnschrift Light"/>
              </a:rPr>
              <a:t>Study Results</a:t>
            </a:r>
            <a:r>
              <a:rPr lang="en-IN" sz="1200" dirty="0">
                <a:solidFill>
                  <a:schemeClr val="bg1">
                    <a:lumMod val="65000"/>
                  </a:schemeClr>
                </a:solidFill>
                <a:latin typeface="Bahnschrift Light"/>
              </a:rPr>
              <a:t>	</a:t>
            </a:r>
            <a:r>
              <a:rPr lang="en-IN" sz="1200" dirty="0">
                <a:solidFill>
                  <a:schemeClr val="bg1"/>
                </a:solidFill>
                <a:latin typeface="Bahnschrift Light"/>
              </a:rPr>
              <a:t>Conclusion</a:t>
            </a:r>
          </a:p>
        </p:txBody>
      </p:sp>
      <p:sp>
        <p:nvSpPr>
          <p:cNvPr id="26" name="Isosceles Triangle 25">
            <a:extLst>
              <a:ext uri="{FF2B5EF4-FFF2-40B4-BE49-F238E27FC236}">
                <a16:creationId xmlns:a16="http://schemas.microsoft.com/office/drawing/2014/main" id="{4655223E-4FA5-80C6-720F-DEACA1620E28}"/>
              </a:ext>
            </a:extLst>
          </p:cNvPr>
          <p:cNvSpPr/>
          <p:nvPr/>
        </p:nvSpPr>
        <p:spPr>
          <a:xfrm rot="10800000">
            <a:off x="871843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8" name="Group 27">
            <a:extLst>
              <a:ext uri="{FF2B5EF4-FFF2-40B4-BE49-F238E27FC236}">
                <a16:creationId xmlns:a16="http://schemas.microsoft.com/office/drawing/2014/main" id="{D9B0F5A8-0EB3-D0B2-7A34-A4FEDBA07CCE}"/>
              </a:ext>
            </a:extLst>
          </p:cNvPr>
          <p:cNvGrpSpPr/>
          <p:nvPr/>
        </p:nvGrpSpPr>
        <p:grpSpPr>
          <a:xfrm>
            <a:off x="627486" y="1136852"/>
            <a:ext cx="5632977" cy="4486466"/>
            <a:chOff x="627485" y="1663700"/>
            <a:chExt cx="5182176" cy="4055698"/>
          </a:xfrm>
        </p:grpSpPr>
        <p:sp>
          <p:nvSpPr>
            <p:cNvPr id="27" name="Rectangle 26">
              <a:extLst>
                <a:ext uri="{FF2B5EF4-FFF2-40B4-BE49-F238E27FC236}">
                  <a16:creationId xmlns:a16="http://schemas.microsoft.com/office/drawing/2014/main" id="{2E5F9BBC-B484-EC6F-F63F-665DFEF5C777}"/>
                </a:ext>
              </a:extLst>
            </p:cNvPr>
            <p:cNvSpPr/>
            <p:nvPr/>
          </p:nvSpPr>
          <p:spPr>
            <a:xfrm>
              <a:off x="627485" y="1663700"/>
              <a:ext cx="5182176" cy="405569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218" name="Picture 2" descr="r - How to create heatmap illustraing mesh differences ...">
              <a:extLst>
                <a:ext uri="{FF2B5EF4-FFF2-40B4-BE49-F238E27FC236}">
                  <a16:creationId xmlns:a16="http://schemas.microsoft.com/office/drawing/2014/main" id="{06FABB0C-0398-2A16-A757-C16EB79DD8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1515534" y="1865647"/>
              <a:ext cx="2952997" cy="358140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0592851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6" grpId="0"/>
      <p:bldP spid="7" grpId="0"/>
      <p:bldP spid="8" grpId="0"/>
      <p:bldP spid="9" grpId="0"/>
      <p:bldP spid="10" grpId="0"/>
      <p:bldP spid="1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B85717-0635-3DBF-8EC2-27CAB1140D44}"/>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78DBA7E7-C506-41EC-8F47-59ADCFC4FBA3}"/>
              </a:ext>
            </a:extLst>
          </p:cNvPr>
          <p:cNvSpPr/>
          <p:nvPr/>
        </p:nvSpPr>
        <p:spPr>
          <a:xfrm>
            <a:off x="0" y="6160722"/>
            <a:ext cx="12192000" cy="69727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sp>
        <p:nvSpPr>
          <p:cNvPr id="17" name="Slide Number Placeholder 16">
            <a:extLst>
              <a:ext uri="{FF2B5EF4-FFF2-40B4-BE49-F238E27FC236}">
                <a16:creationId xmlns:a16="http://schemas.microsoft.com/office/drawing/2014/main" id="{CFFF5F8B-76DD-AEAB-2F52-C8936212A677}"/>
              </a:ext>
            </a:extLst>
          </p:cNvPr>
          <p:cNvSpPr>
            <a:spLocks noGrp="1"/>
          </p:cNvSpPr>
          <p:nvPr>
            <p:ph type="sldNum" sz="quarter" idx="12"/>
          </p:nvPr>
        </p:nvSpPr>
        <p:spPr/>
        <p:txBody>
          <a:bodyPr/>
          <a:lstStyle/>
          <a:p>
            <a:fld id="{821DA933-34E6-4946-B97D-E0783D4A57BC}" type="slidenum">
              <a:rPr lang="en-IN" smtClean="0"/>
              <a:t>25</a:t>
            </a:fld>
            <a:endParaRPr lang="en-IN"/>
          </a:p>
        </p:txBody>
      </p:sp>
      <p:sp>
        <p:nvSpPr>
          <p:cNvPr id="25" name="Rectangle 24">
            <a:extLst>
              <a:ext uri="{FF2B5EF4-FFF2-40B4-BE49-F238E27FC236}">
                <a16:creationId xmlns:a16="http://schemas.microsoft.com/office/drawing/2014/main" id="{DCEC4CD6-FD86-F3DF-0FA6-AF4E6DB1BCE1}"/>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IN" sz="1200" dirty="0">
              <a:solidFill>
                <a:schemeClr val="bg1"/>
              </a:solidFill>
              <a:latin typeface="Bahnschrift Light"/>
            </a:endParaRPr>
          </a:p>
        </p:txBody>
      </p:sp>
      <p:sp>
        <p:nvSpPr>
          <p:cNvPr id="3" name="Rectangle 2">
            <a:extLst>
              <a:ext uri="{FF2B5EF4-FFF2-40B4-BE49-F238E27FC236}">
                <a16:creationId xmlns:a16="http://schemas.microsoft.com/office/drawing/2014/main" id="{7E594F90-9CC7-2F1C-FCBA-833E59921362}"/>
              </a:ext>
            </a:extLst>
          </p:cNvPr>
          <p:cNvSpPr/>
          <p:nvPr/>
        </p:nvSpPr>
        <p:spPr>
          <a:xfrm>
            <a:off x="4561190" y="2967335"/>
            <a:ext cx="3069623"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Thank You</a:t>
            </a:r>
          </a:p>
        </p:txBody>
      </p:sp>
    </p:spTree>
    <p:extLst>
      <p:ext uri="{BB962C8B-B14F-4D97-AF65-F5344CB8AC3E}">
        <p14:creationId xmlns:p14="http://schemas.microsoft.com/office/powerpoint/2010/main" val="8309481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11C63A65-F5F3-99C7-2BF9-141156A97FCF}"/>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BA74BA3C-818E-572A-578F-19188FCB30AE}"/>
              </a:ext>
            </a:extLst>
          </p:cNvPr>
          <p:cNvSpPr/>
          <p:nvPr/>
        </p:nvSpPr>
        <p:spPr>
          <a:xfrm>
            <a:off x="0" y="6160722"/>
            <a:ext cx="12192000" cy="69727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sp>
        <p:nvSpPr>
          <p:cNvPr id="17" name="Slide Number Placeholder 16">
            <a:extLst>
              <a:ext uri="{FF2B5EF4-FFF2-40B4-BE49-F238E27FC236}">
                <a16:creationId xmlns:a16="http://schemas.microsoft.com/office/drawing/2014/main" id="{7D247099-8395-ADF7-177A-363638A6A774}"/>
              </a:ext>
            </a:extLst>
          </p:cNvPr>
          <p:cNvSpPr>
            <a:spLocks noGrp="1"/>
          </p:cNvSpPr>
          <p:nvPr>
            <p:ph type="sldNum" sz="quarter" idx="12"/>
          </p:nvPr>
        </p:nvSpPr>
        <p:spPr/>
        <p:txBody>
          <a:bodyPr/>
          <a:lstStyle/>
          <a:p>
            <a:fld id="{821DA933-34E6-4946-B97D-E0783D4A57BC}" type="slidenum">
              <a:rPr lang="en-IN" smtClean="0"/>
              <a:t>26</a:t>
            </a:fld>
            <a:endParaRPr lang="en-IN"/>
          </a:p>
        </p:txBody>
      </p:sp>
      <p:grpSp>
        <p:nvGrpSpPr>
          <p:cNvPr id="15" name="Group 14">
            <a:extLst>
              <a:ext uri="{FF2B5EF4-FFF2-40B4-BE49-F238E27FC236}">
                <a16:creationId xmlns:a16="http://schemas.microsoft.com/office/drawing/2014/main" id="{E2CFEDAE-9FAA-2E4F-6AF8-70405C7B29C8}"/>
              </a:ext>
            </a:extLst>
          </p:cNvPr>
          <p:cNvGrpSpPr/>
          <p:nvPr/>
        </p:nvGrpSpPr>
        <p:grpSpPr>
          <a:xfrm>
            <a:off x="0" y="428471"/>
            <a:ext cx="12191999" cy="557354"/>
            <a:chOff x="0" y="457200"/>
            <a:chExt cx="12191999" cy="606340"/>
          </a:xfrm>
        </p:grpSpPr>
        <p:sp>
          <p:nvSpPr>
            <p:cNvPr id="19" name="Rectangle 18">
              <a:extLst>
                <a:ext uri="{FF2B5EF4-FFF2-40B4-BE49-F238E27FC236}">
                  <a16:creationId xmlns:a16="http://schemas.microsoft.com/office/drawing/2014/main" id="{21554AAB-5EAB-CBAE-6197-20E7A6926F1E}"/>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bg1">
                      <a:lumMod val="75000"/>
                    </a:schemeClr>
                  </a:solidFill>
                  <a:latin typeface="Bahnschrift Light"/>
                  <a:cs typeface="Calibri"/>
                </a:rPr>
                <a:t>M</a:t>
              </a:r>
              <a:r>
                <a:rPr lang="en-IN" sz="1200" dirty="0" err="1">
                  <a:solidFill>
                    <a:schemeClr val="bg1">
                      <a:lumMod val="75000"/>
                    </a:schemeClr>
                  </a:solidFill>
                  <a:latin typeface="Bahnschrift Light"/>
                  <a:cs typeface="Calibri"/>
                </a:rPr>
                <a:t>odel</a:t>
              </a:r>
              <a:r>
                <a:rPr lang="en-IN" sz="1200" dirty="0">
                  <a:solidFill>
                    <a:schemeClr val="bg1">
                      <a:lumMod val="75000"/>
                    </a:schemeClr>
                  </a:solidFill>
                  <a:latin typeface="Bahnschrift Light"/>
                  <a:cs typeface="Calibri"/>
                </a:rPr>
                <a:t> Comparisons			Conclusions</a:t>
              </a:r>
              <a:endParaRPr lang="en-IN" sz="1200" dirty="0">
                <a:solidFill>
                  <a:schemeClr val="bg1"/>
                </a:solidFill>
                <a:latin typeface="Bahnschrift Light"/>
                <a:cs typeface="Calibri"/>
              </a:endParaRPr>
            </a:p>
          </p:txBody>
        </p:sp>
        <p:sp>
          <p:nvSpPr>
            <p:cNvPr id="20" name="Isosceles Triangle 19">
              <a:extLst>
                <a:ext uri="{FF2B5EF4-FFF2-40B4-BE49-F238E27FC236}">
                  <a16:creationId xmlns:a16="http://schemas.microsoft.com/office/drawing/2014/main" id="{7BF8F8AA-38E5-BFAA-8CF7-7F6984745334}"/>
                </a:ext>
              </a:extLst>
            </p:cNvPr>
            <p:cNvSpPr/>
            <p:nvPr/>
          </p:nvSpPr>
          <p:spPr>
            <a:xfrm rot="10800000">
              <a:off x="7727631"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grpSp>
        <p:nvGrpSpPr>
          <p:cNvPr id="21" name="Group 20">
            <a:extLst>
              <a:ext uri="{FF2B5EF4-FFF2-40B4-BE49-F238E27FC236}">
                <a16:creationId xmlns:a16="http://schemas.microsoft.com/office/drawing/2014/main" id="{46514A5F-9BD4-2BA2-081F-CA5F27DE16BE}"/>
              </a:ext>
            </a:extLst>
          </p:cNvPr>
          <p:cNvGrpSpPr/>
          <p:nvPr/>
        </p:nvGrpSpPr>
        <p:grpSpPr>
          <a:xfrm>
            <a:off x="0" y="0"/>
            <a:ext cx="12192000" cy="562797"/>
            <a:chOff x="0" y="0"/>
            <a:chExt cx="12192000" cy="562797"/>
          </a:xfrm>
        </p:grpSpPr>
        <p:sp>
          <p:nvSpPr>
            <p:cNvPr id="22" name="Rectangle 21">
              <a:extLst>
                <a:ext uri="{FF2B5EF4-FFF2-40B4-BE49-F238E27FC236}">
                  <a16:creationId xmlns:a16="http://schemas.microsoft.com/office/drawing/2014/main" id="{36A73FFB-72CB-9E65-3310-C5744A7CD348}"/>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solidFill>
                  <a:latin typeface="Bahnschrift Light"/>
                </a:rPr>
                <a:t>    </a:t>
              </a:r>
              <a:r>
                <a:rPr lang="en-IN" sz="1200" dirty="0">
                  <a:solidFill>
                    <a:schemeClr val="bg1">
                      <a:lumMod val="75000"/>
                    </a:schemeClr>
                  </a:solidFill>
                  <a:latin typeface="Bahnschrift Light"/>
                </a:rPr>
                <a:t>Motivation for thesis</a:t>
              </a:r>
              <a:r>
                <a:rPr lang="en-IN" sz="1200" dirty="0">
                  <a:solidFill>
                    <a:schemeClr val="bg1"/>
                  </a:solidFill>
                  <a:latin typeface="Bahnschrift Light"/>
                </a:rPr>
                <a:t>                Implementation               </a:t>
              </a:r>
              <a:r>
                <a:rPr lang="en-IN" sz="1200" dirty="0">
                  <a:solidFill>
                    <a:schemeClr val="bg1">
                      <a:lumMod val="65000"/>
                    </a:schemeClr>
                  </a:solidFill>
                  <a:latin typeface="Bahnschrift Light"/>
                </a:rPr>
                <a:t>Study Results	Future Work</a:t>
              </a:r>
            </a:p>
          </p:txBody>
        </p:sp>
        <p:sp>
          <p:nvSpPr>
            <p:cNvPr id="23" name="Isosceles Triangle 22">
              <a:extLst>
                <a:ext uri="{FF2B5EF4-FFF2-40B4-BE49-F238E27FC236}">
                  <a16:creationId xmlns:a16="http://schemas.microsoft.com/office/drawing/2014/main" id="{0B9F0E60-1C01-CE7C-5B89-F3E02DC19850}"/>
                </a:ext>
              </a:extLst>
            </p:cNvPr>
            <p:cNvSpPr/>
            <p:nvPr/>
          </p:nvSpPr>
          <p:spPr>
            <a:xfrm rot="10800000">
              <a:off x="682819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 name="TextBox 1">
            <a:extLst>
              <a:ext uri="{FF2B5EF4-FFF2-40B4-BE49-F238E27FC236}">
                <a16:creationId xmlns:a16="http://schemas.microsoft.com/office/drawing/2014/main" id="{F9860AE1-3F2C-6295-9BD5-E417D1BEBB4C}"/>
              </a:ext>
            </a:extLst>
          </p:cNvPr>
          <p:cNvSpPr txBox="1"/>
          <p:nvPr/>
        </p:nvSpPr>
        <p:spPr>
          <a:xfrm>
            <a:off x="654908" y="1431048"/>
            <a:ext cx="5305168" cy="3970318"/>
          </a:xfrm>
          <a:prstGeom prst="rect">
            <a:avLst/>
          </a:prstGeom>
          <a:noFill/>
        </p:spPr>
        <p:txBody>
          <a:bodyPr wrap="square" rtlCol="0">
            <a:spAutoFit/>
          </a:bodyPr>
          <a:lstStyle/>
          <a:p>
            <a:pPr marL="285750" indent="-285750">
              <a:buFont typeface="Arial" panose="020B0604020202020204" pitchFamily="34" charset="0"/>
              <a:buChar char="•"/>
            </a:pPr>
            <a:r>
              <a:rPr lang="en-US" dirty="0"/>
              <a:t>PAD values are predicted instead of just PA</a:t>
            </a:r>
          </a:p>
          <a:p>
            <a:pPr marL="285750" indent="-285750">
              <a:buFont typeface="Arial" panose="020B0604020202020204" pitchFamily="34" charset="0"/>
              <a:buChar char="•"/>
            </a:pPr>
            <a:r>
              <a:rPr lang="en-US" dirty="0"/>
              <a:t>Multiple non-intrusive modalities are used for prediction</a:t>
            </a:r>
          </a:p>
          <a:p>
            <a:pPr marL="285750" indent="-285750">
              <a:buFont typeface="Arial" panose="020B0604020202020204" pitchFamily="34" charset="0"/>
              <a:buChar char="•"/>
            </a:pPr>
            <a:r>
              <a:rPr lang="en-US" dirty="0"/>
              <a:t>Attention based mechanisms outperform other deep learning models</a:t>
            </a:r>
          </a:p>
          <a:p>
            <a:pPr marL="285750" indent="-285750">
              <a:buFont typeface="Arial" panose="020B0604020202020204" pitchFamily="34" charset="0"/>
              <a:buChar char="•"/>
            </a:pPr>
            <a:r>
              <a:rPr lang="en-US" dirty="0"/>
              <a:t>Transfer Learning is useful</a:t>
            </a:r>
          </a:p>
          <a:p>
            <a:pPr marL="285750" indent="-285750">
              <a:buFont typeface="Arial" panose="020B0604020202020204" pitchFamily="34" charset="0"/>
              <a:buChar char="•"/>
            </a:pPr>
            <a:r>
              <a:rPr lang="en-US" dirty="0"/>
              <a:t>Fusion performs better than individual Audio-Video models</a:t>
            </a:r>
          </a:p>
          <a:p>
            <a:pPr marL="285750" indent="-285750">
              <a:buFont typeface="Arial" panose="020B0604020202020204" pitchFamily="34" charset="0"/>
              <a:buChar char="•"/>
            </a:pPr>
            <a:r>
              <a:rPr lang="en-US" dirty="0"/>
              <a:t>Extracting features from individual audio-video models and passing to fusion performed better than early fusion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IN" dirty="0"/>
          </a:p>
        </p:txBody>
      </p:sp>
      <p:sp>
        <p:nvSpPr>
          <p:cNvPr id="3" name="TextBox 2">
            <a:extLst>
              <a:ext uri="{FF2B5EF4-FFF2-40B4-BE49-F238E27FC236}">
                <a16:creationId xmlns:a16="http://schemas.microsoft.com/office/drawing/2014/main" id="{4DA53AD0-BF22-0B2C-F6DE-C9976B1F0246}"/>
              </a:ext>
            </a:extLst>
          </p:cNvPr>
          <p:cNvSpPr txBox="1"/>
          <p:nvPr/>
        </p:nvSpPr>
        <p:spPr>
          <a:xfrm>
            <a:off x="6285474" y="1502672"/>
            <a:ext cx="5305168" cy="3970318"/>
          </a:xfrm>
          <a:prstGeom prst="rect">
            <a:avLst/>
          </a:prstGeom>
          <a:noFill/>
        </p:spPr>
        <p:txBody>
          <a:bodyPr wrap="square" rtlCol="0">
            <a:spAutoFit/>
          </a:bodyPr>
          <a:lstStyle/>
          <a:p>
            <a:pPr marL="285750" indent="-285750">
              <a:buFont typeface="Arial" panose="020B0604020202020204" pitchFamily="34" charset="0"/>
              <a:buChar char="•"/>
            </a:pPr>
            <a:r>
              <a:rPr lang="en-US" dirty="0"/>
              <a:t>Fusion model takes the best of both audio and video even though audio and video models are trained on large amounts of data</a:t>
            </a:r>
          </a:p>
          <a:p>
            <a:pPr marL="285750" indent="-285750">
              <a:buFont typeface="Arial" panose="020B0604020202020204" pitchFamily="34" charset="0"/>
              <a:buChar char="•"/>
            </a:pPr>
            <a:r>
              <a:rPr lang="en-US" dirty="0"/>
              <a:t>PAD values possess interdependencies which are proved as one model performs better for all 3 models as compared to individual PAD models, except Arousal</a:t>
            </a:r>
          </a:p>
          <a:p>
            <a:pPr marL="285750" indent="-285750">
              <a:buFont typeface="Arial" panose="020B0604020202020204" pitchFamily="34" charset="0"/>
              <a:buChar char="•"/>
            </a:pPr>
            <a:r>
              <a:rPr lang="en-US" dirty="0"/>
              <a:t>Audio has more impact on predicting Pleasure and Arousal</a:t>
            </a:r>
          </a:p>
          <a:p>
            <a:pPr marL="285750" indent="-285750">
              <a:buFont typeface="Arial" panose="020B0604020202020204" pitchFamily="34" charset="0"/>
              <a:buChar char="•"/>
            </a:pPr>
            <a:r>
              <a:rPr lang="en-US" dirty="0"/>
              <a:t>Video has more impact on predicting Dominance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11872316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9B15579-DC11-F892-2377-B40C7553D580}"/>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E5430CBF-5983-4291-AA1C-B16189663FEA}"/>
              </a:ext>
            </a:extLst>
          </p:cNvPr>
          <p:cNvSpPr/>
          <p:nvPr/>
        </p:nvSpPr>
        <p:spPr>
          <a:xfrm>
            <a:off x="0" y="6160722"/>
            <a:ext cx="12192000" cy="69727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endParaRPr>
          </a:p>
        </p:txBody>
      </p:sp>
      <p:sp>
        <p:nvSpPr>
          <p:cNvPr id="17" name="Slide Number Placeholder 16">
            <a:extLst>
              <a:ext uri="{FF2B5EF4-FFF2-40B4-BE49-F238E27FC236}">
                <a16:creationId xmlns:a16="http://schemas.microsoft.com/office/drawing/2014/main" id="{5BAD99BE-D622-A27B-710C-D45067D27C5F}"/>
              </a:ext>
            </a:extLst>
          </p:cNvPr>
          <p:cNvSpPr>
            <a:spLocks noGrp="1"/>
          </p:cNvSpPr>
          <p:nvPr>
            <p:ph type="sldNum" sz="quarter" idx="12"/>
          </p:nvPr>
        </p:nvSpPr>
        <p:spPr/>
        <p:txBody>
          <a:bodyPr/>
          <a:lstStyle/>
          <a:p>
            <a:fld id="{821DA933-34E6-4946-B97D-E0783D4A57BC}" type="slidenum">
              <a:rPr lang="en-IN" smtClean="0"/>
              <a:t>27</a:t>
            </a:fld>
            <a:endParaRPr lang="en-IN"/>
          </a:p>
        </p:txBody>
      </p:sp>
      <p:grpSp>
        <p:nvGrpSpPr>
          <p:cNvPr id="21" name="Group 20">
            <a:extLst>
              <a:ext uri="{FF2B5EF4-FFF2-40B4-BE49-F238E27FC236}">
                <a16:creationId xmlns:a16="http://schemas.microsoft.com/office/drawing/2014/main" id="{8E0D7411-241C-63A7-AD1A-7440B5627158}"/>
              </a:ext>
            </a:extLst>
          </p:cNvPr>
          <p:cNvGrpSpPr/>
          <p:nvPr/>
        </p:nvGrpSpPr>
        <p:grpSpPr>
          <a:xfrm>
            <a:off x="0" y="0"/>
            <a:ext cx="12192000" cy="562797"/>
            <a:chOff x="0" y="0"/>
            <a:chExt cx="12192000" cy="562797"/>
          </a:xfrm>
        </p:grpSpPr>
        <p:sp>
          <p:nvSpPr>
            <p:cNvPr id="22" name="Rectangle 21">
              <a:extLst>
                <a:ext uri="{FF2B5EF4-FFF2-40B4-BE49-F238E27FC236}">
                  <a16:creationId xmlns:a16="http://schemas.microsoft.com/office/drawing/2014/main" id="{D1831447-89B6-B85E-FD90-B8F7296CCCD9}"/>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solidFill>
                  <a:latin typeface="Bahnschrift Light"/>
                </a:rPr>
                <a:t>    </a:t>
              </a:r>
              <a:r>
                <a:rPr lang="en-IN" sz="1200" dirty="0">
                  <a:solidFill>
                    <a:schemeClr val="bg1">
                      <a:lumMod val="75000"/>
                    </a:schemeClr>
                  </a:solidFill>
                  <a:latin typeface="Bahnschrift Light"/>
                </a:rPr>
                <a:t>Motivation for thesis</a:t>
              </a:r>
              <a:r>
                <a:rPr lang="en-IN" sz="1200" dirty="0">
                  <a:solidFill>
                    <a:schemeClr val="bg1"/>
                  </a:solidFill>
                  <a:latin typeface="Bahnschrift Light"/>
                </a:rPr>
                <a:t>                Implementation               </a:t>
              </a:r>
              <a:r>
                <a:rPr lang="en-IN" sz="1200" dirty="0">
                  <a:solidFill>
                    <a:schemeClr val="bg1">
                      <a:lumMod val="65000"/>
                    </a:schemeClr>
                  </a:solidFill>
                  <a:latin typeface="Bahnschrift Light"/>
                </a:rPr>
                <a:t>Study Results	Future Work</a:t>
              </a:r>
            </a:p>
          </p:txBody>
        </p:sp>
        <p:sp>
          <p:nvSpPr>
            <p:cNvPr id="23" name="Isosceles Triangle 22">
              <a:extLst>
                <a:ext uri="{FF2B5EF4-FFF2-40B4-BE49-F238E27FC236}">
                  <a16:creationId xmlns:a16="http://schemas.microsoft.com/office/drawing/2014/main" id="{A6F1EEC0-7472-D17B-59F0-19D56013447A}"/>
                </a:ext>
              </a:extLst>
            </p:cNvPr>
            <p:cNvSpPr/>
            <p:nvPr/>
          </p:nvSpPr>
          <p:spPr>
            <a:xfrm rot="10800000">
              <a:off x="8755853"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2" name="TextBox 1">
            <a:extLst>
              <a:ext uri="{FF2B5EF4-FFF2-40B4-BE49-F238E27FC236}">
                <a16:creationId xmlns:a16="http://schemas.microsoft.com/office/drawing/2014/main" id="{2383BC86-64B3-CEA7-55C8-022A88059AFE}"/>
              </a:ext>
            </a:extLst>
          </p:cNvPr>
          <p:cNvSpPr txBox="1"/>
          <p:nvPr/>
        </p:nvSpPr>
        <p:spPr>
          <a:xfrm>
            <a:off x="790832" y="1082409"/>
            <a:ext cx="5305168" cy="3139321"/>
          </a:xfrm>
          <a:prstGeom prst="rect">
            <a:avLst/>
          </a:prstGeom>
          <a:noFill/>
        </p:spPr>
        <p:txBody>
          <a:bodyPr wrap="square" rtlCol="0">
            <a:spAutoFit/>
          </a:bodyPr>
          <a:lstStyle/>
          <a:p>
            <a:pPr marL="285750" indent="-285750">
              <a:buFont typeface="Arial" panose="020B0604020202020204" pitchFamily="34" charset="0"/>
              <a:buChar char="•"/>
            </a:pPr>
            <a:r>
              <a:rPr lang="en-US" dirty="0"/>
              <a:t>Inferences can be used in virtual agents to enhance the conversational experience in a human-virtual agent scenario</a:t>
            </a:r>
          </a:p>
          <a:p>
            <a:pPr marL="285750" indent="-285750">
              <a:buFont typeface="Arial" panose="020B0604020202020204" pitchFamily="34" charset="0"/>
              <a:buChar char="•"/>
            </a:pPr>
            <a:r>
              <a:rPr lang="en-US" dirty="0"/>
              <a:t>Further analysis on which parts of the audio-video signals contribute to the prediction can be analyzed and then replicated in a virtual agent for better responses. </a:t>
            </a:r>
          </a:p>
          <a:p>
            <a:pPr marL="285750" indent="-285750">
              <a:buFont typeface="Arial" panose="020B0604020202020204" pitchFamily="34" charset="0"/>
              <a:buChar char="•"/>
            </a:pPr>
            <a:r>
              <a:rPr lang="en-US" dirty="0"/>
              <a:t>Model can be extended to incorporate the “Text” modality</a:t>
            </a:r>
          </a:p>
          <a:p>
            <a:pPr marL="285750" indent="-285750">
              <a:buFont typeface="Arial" panose="020B0604020202020204" pitchFamily="34" charset="0"/>
              <a:buChar char="•"/>
            </a:pPr>
            <a:r>
              <a:rPr lang="en-IN" dirty="0"/>
              <a:t>Transfer learning has proved to work well, this model can be used for other affect analysis</a:t>
            </a:r>
          </a:p>
        </p:txBody>
      </p:sp>
    </p:spTree>
    <p:extLst>
      <p:ext uri="{BB962C8B-B14F-4D97-AF65-F5344CB8AC3E}">
        <p14:creationId xmlns:p14="http://schemas.microsoft.com/office/powerpoint/2010/main" val="25815012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715D3551-97D0-C49F-F2BA-C4EA6813CFFF}"/>
              </a:ext>
            </a:extLst>
          </p:cNvPr>
          <p:cNvGrpSpPr/>
          <p:nvPr/>
        </p:nvGrpSpPr>
        <p:grpSpPr>
          <a:xfrm>
            <a:off x="0" y="428471"/>
            <a:ext cx="12191999" cy="557354"/>
            <a:chOff x="0" y="457200"/>
            <a:chExt cx="12191999" cy="606340"/>
          </a:xfrm>
        </p:grpSpPr>
        <p:sp>
          <p:nvSpPr>
            <p:cNvPr id="13" name="Rectangle 12">
              <a:extLst>
                <a:ext uri="{FF2B5EF4-FFF2-40B4-BE49-F238E27FC236}">
                  <a16:creationId xmlns:a16="http://schemas.microsoft.com/office/drawing/2014/main" id="{3E4F044A-9E70-6D2F-5418-7B11A21B842D}"/>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solidFill>
                  <a:latin typeface="Bahnschrift Light"/>
                  <a:cs typeface="Calibri"/>
                </a:rPr>
                <a:t>Definitions</a:t>
              </a:r>
              <a:r>
                <a:rPr lang="en-IN" sz="1200" dirty="0">
                  <a:solidFill>
                    <a:schemeClr val="bg1">
                      <a:lumMod val="75000"/>
                    </a:schemeClr>
                  </a:solidFill>
                  <a:latin typeface="Bahnschrift Light"/>
                  <a:cs typeface="Calibri"/>
                </a:rPr>
                <a:t>	    	      Problem Statement		Related Work</a:t>
              </a:r>
            </a:p>
          </p:txBody>
        </p:sp>
        <p:sp>
          <p:nvSpPr>
            <p:cNvPr id="14" name="Isosceles Triangle 13">
              <a:extLst>
                <a:ext uri="{FF2B5EF4-FFF2-40B4-BE49-F238E27FC236}">
                  <a16:creationId xmlns:a16="http://schemas.microsoft.com/office/drawing/2014/main" id="{20689118-D3E9-34F2-0357-91BDDA66FF04}"/>
                </a:ext>
              </a:extLst>
            </p:cNvPr>
            <p:cNvSpPr/>
            <p:nvPr/>
          </p:nvSpPr>
          <p:spPr>
            <a:xfrm rot="10800000">
              <a:off x="3472655"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grpSp>
      <p:sp>
        <p:nvSpPr>
          <p:cNvPr id="52" name="Rectangle 51">
            <a:extLst>
              <a:ext uri="{FF2B5EF4-FFF2-40B4-BE49-F238E27FC236}">
                <a16:creationId xmlns:a16="http://schemas.microsoft.com/office/drawing/2014/main" id="{336C1823-6652-F0FD-B3D7-0FA74AA2272C}"/>
              </a:ext>
            </a:extLst>
          </p:cNvPr>
          <p:cNvSpPr/>
          <p:nvPr/>
        </p:nvSpPr>
        <p:spPr>
          <a:xfrm>
            <a:off x="0" y="6356350"/>
            <a:ext cx="12192000" cy="501650"/>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IN" sz="1000" dirty="0">
                <a:solidFill>
                  <a:schemeClr val="bg1"/>
                </a:solidFill>
                <a:latin typeface="+mj-lt"/>
              </a:rPr>
              <a:t>Mehrabian, Albert, </a:t>
            </a:r>
            <a:r>
              <a:rPr lang="en-IN" sz="1000" i="1" dirty="0">
                <a:solidFill>
                  <a:schemeClr val="bg1"/>
                </a:solidFill>
                <a:latin typeface="+mj-lt"/>
              </a:rPr>
              <a:t>Basic dimensions for a general psychological theory</a:t>
            </a:r>
            <a:r>
              <a:rPr lang="en-IN" sz="1000" dirty="0">
                <a:solidFill>
                  <a:schemeClr val="bg1"/>
                </a:solidFill>
                <a:latin typeface="+mj-lt"/>
              </a:rPr>
              <a:t>, </a:t>
            </a:r>
            <a:r>
              <a:rPr lang="en-IN" sz="900" dirty="0">
                <a:solidFill>
                  <a:schemeClr val="bg1"/>
                </a:solidFill>
                <a:latin typeface="+mj-lt"/>
              </a:rPr>
              <a:t>1980</a:t>
            </a:r>
            <a:endParaRPr lang="en-US" sz="300" dirty="0">
              <a:solidFill>
                <a:schemeClr val="bg1"/>
              </a:solidFill>
              <a:latin typeface="+mj-lt"/>
            </a:endParaRPr>
          </a:p>
        </p:txBody>
      </p:sp>
      <p:sp>
        <p:nvSpPr>
          <p:cNvPr id="12" name="Slide Number Placeholder 11">
            <a:extLst>
              <a:ext uri="{FF2B5EF4-FFF2-40B4-BE49-F238E27FC236}">
                <a16:creationId xmlns:a16="http://schemas.microsoft.com/office/drawing/2014/main" id="{8229F65A-A7DC-FE13-A23A-CFFEDF85C0C0}"/>
              </a:ext>
            </a:extLst>
          </p:cNvPr>
          <p:cNvSpPr>
            <a:spLocks noGrp="1"/>
          </p:cNvSpPr>
          <p:nvPr>
            <p:ph type="sldNum" sz="quarter" idx="12"/>
          </p:nvPr>
        </p:nvSpPr>
        <p:spPr/>
        <p:txBody>
          <a:bodyPr/>
          <a:lstStyle/>
          <a:p>
            <a:fld id="{821DA933-34E6-4946-B97D-E0783D4A57BC}" type="slidenum">
              <a:rPr lang="en-IN" smtClean="0"/>
              <a:t>3</a:t>
            </a:fld>
            <a:endParaRPr lang="en-IN"/>
          </a:p>
        </p:txBody>
      </p:sp>
      <p:grpSp>
        <p:nvGrpSpPr>
          <p:cNvPr id="34" name="Group 33">
            <a:extLst>
              <a:ext uri="{FF2B5EF4-FFF2-40B4-BE49-F238E27FC236}">
                <a16:creationId xmlns:a16="http://schemas.microsoft.com/office/drawing/2014/main" id="{169EC87A-8C8E-AEDF-51C1-D7AFE159EA14}"/>
              </a:ext>
            </a:extLst>
          </p:cNvPr>
          <p:cNvGrpSpPr/>
          <p:nvPr/>
        </p:nvGrpSpPr>
        <p:grpSpPr>
          <a:xfrm>
            <a:off x="6439053" y="1986176"/>
            <a:ext cx="5573028" cy="2865352"/>
            <a:chOff x="5024387" y="1201322"/>
            <a:chExt cx="6210840" cy="3438056"/>
          </a:xfrm>
        </p:grpSpPr>
        <p:pic>
          <p:nvPicPr>
            <p:cNvPr id="6146" name="Picture 2" descr="3D emotion classification model. (Adopted from [2]). | Download Scientific  Diagram">
              <a:extLst>
                <a:ext uri="{FF2B5EF4-FFF2-40B4-BE49-F238E27FC236}">
                  <a16:creationId xmlns:a16="http://schemas.microsoft.com/office/drawing/2014/main" id="{89F60ED5-9A84-FD6B-C2AB-6880D18C6B4E}"/>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4326" b="95420" l="1224" r="89841">
                          <a14:foregroundMark x1="1591" y1="6107" x2="22399" y2="4580"/>
                          <a14:foregroundMark x1="22399" y1="4580" x2="11383" y2="40458"/>
                          <a14:foregroundMark x1="11383" y1="40458" x2="29376" y2="36896"/>
                          <a14:foregroundMark x1="29376" y1="36896" x2="23745" y2="64377"/>
                          <a14:foregroundMark x1="23745" y1="64377" x2="34761" y2="46819"/>
                          <a14:foregroundMark x1="34761" y1="46819" x2="27785" y2="55725"/>
                          <a14:foregroundMark x1="27785" y1="55725" x2="22521" y2="39186"/>
                          <a14:foregroundMark x1="22521" y1="39186" x2="28886" y2="38677"/>
                          <a14:foregroundMark x1="28886" y1="38677" x2="10894" y2="35369"/>
                          <a14:foregroundMark x1="10894" y1="35369" x2="14810" y2="52417"/>
                          <a14:foregroundMark x1="5141" y1="14758" x2="6977" y2="66667"/>
                          <a14:foregroundMark x1="6977" y1="66667" x2="20196" y2="94148"/>
                          <a14:foregroundMark x1="20196" y1="94148" x2="32191" y2="86260"/>
                          <a14:foregroundMark x1="32191" y1="86260" x2="32191" y2="86260"/>
                          <a14:foregroundMark x1="4774" y1="11196" x2="6242" y2="83969"/>
                          <a14:foregroundMark x1="1346" y1="90840" x2="1469" y2="6870"/>
                          <a14:foregroundMark x1="59853" y1="5344" x2="85924" y2="4835"/>
                          <a14:foregroundMark x1="85924" y1="4835" x2="81640" y2="18575"/>
                          <a14:foregroundMark x1="81640" y1="18575" x2="93758" y2="31043"/>
                          <a14:foregroundMark x1="93758" y1="31043" x2="80049" y2="67176"/>
                          <a14:foregroundMark x1="80049" y1="67176" x2="86781" y2="84987"/>
                          <a14:foregroundMark x1="86781" y1="84987" x2="68666" y2="92366"/>
                          <a14:foregroundMark x1="68666" y1="92366" x2="87148" y2="88804"/>
                          <a14:foregroundMark x1="87148" y1="88804" x2="53856" y2="95420"/>
                        </a14:backgroundRemoval>
                      </a14:imgEffect>
                    </a14:imgLayer>
                  </a14:imgProps>
                </a:ext>
                <a:ext uri="{28A0092B-C50C-407E-A947-70E740481C1C}">
                  <a14:useLocalDpi xmlns:a14="http://schemas.microsoft.com/office/drawing/2010/main" val="0"/>
                </a:ext>
              </a:extLst>
            </a:blip>
            <a:srcRect/>
            <a:stretch>
              <a:fillRect/>
            </a:stretch>
          </p:blipFill>
          <p:spPr bwMode="auto">
            <a:xfrm>
              <a:off x="5037690" y="1464733"/>
              <a:ext cx="6143913" cy="2955395"/>
            </a:xfrm>
            <a:prstGeom prst="rect">
              <a:avLst/>
            </a:prstGeom>
            <a:noFill/>
            <a:extLst>
              <a:ext uri="{909E8E84-426E-40DD-AFC4-6F175D3DCCD1}">
                <a14:hiddenFill xmlns:a14="http://schemas.microsoft.com/office/drawing/2010/main">
                  <a:solidFill>
                    <a:srgbClr val="FFFFFF"/>
                  </a:solidFill>
                </a14:hiddenFill>
              </a:ext>
            </a:extLst>
          </p:spPr>
        </p:pic>
        <p:sp>
          <p:nvSpPr>
            <p:cNvPr id="21" name="Rectangle 20">
              <a:extLst>
                <a:ext uri="{FF2B5EF4-FFF2-40B4-BE49-F238E27FC236}">
                  <a16:creationId xmlns:a16="http://schemas.microsoft.com/office/drawing/2014/main" id="{2E3611F4-63B9-BF82-8526-BE78222E42F9}"/>
                </a:ext>
              </a:extLst>
            </p:cNvPr>
            <p:cNvSpPr/>
            <p:nvPr/>
          </p:nvSpPr>
          <p:spPr>
            <a:xfrm>
              <a:off x="5024387" y="1631482"/>
              <a:ext cx="1347537" cy="233412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27">
              <a:extLst>
                <a:ext uri="{FF2B5EF4-FFF2-40B4-BE49-F238E27FC236}">
                  <a16:creationId xmlns:a16="http://schemas.microsoft.com/office/drawing/2014/main" id="{376D190C-53DE-FF3D-AC31-E8F8681D559D}"/>
                </a:ext>
              </a:extLst>
            </p:cNvPr>
            <p:cNvSpPr/>
            <p:nvPr/>
          </p:nvSpPr>
          <p:spPr>
            <a:xfrm rot="6929102">
              <a:off x="8663336" y="871295"/>
              <a:ext cx="535869" cy="119592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Rectangle 28">
              <a:extLst>
                <a:ext uri="{FF2B5EF4-FFF2-40B4-BE49-F238E27FC236}">
                  <a16:creationId xmlns:a16="http://schemas.microsoft.com/office/drawing/2014/main" id="{DF706DDD-B750-66FD-AAF1-78E49130E5C0}"/>
                </a:ext>
              </a:extLst>
            </p:cNvPr>
            <p:cNvSpPr/>
            <p:nvPr/>
          </p:nvSpPr>
          <p:spPr>
            <a:xfrm rot="6929102">
              <a:off x="10369330" y="1701431"/>
              <a:ext cx="535869" cy="119592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29">
              <a:extLst>
                <a:ext uri="{FF2B5EF4-FFF2-40B4-BE49-F238E27FC236}">
                  <a16:creationId xmlns:a16="http://schemas.microsoft.com/office/drawing/2014/main" id="{3485B63F-2EF4-082C-D2A6-853424DE0BEA}"/>
                </a:ext>
              </a:extLst>
            </p:cNvPr>
            <p:cNvSpPr/>
            <p:nvPr/>
          </p:nvSpPr>
          <p:spPr>
            <a:xfrm rot="5400000">
              <a:off x="10329009" y="3193559"/>
              <a:ext cx="535869" cy="119592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Rectangle 30">
              <a:extLst>
                <a:ext uri="{FF2B5EF4-FFF2-40B4-BE49-F238E27FC236}">
                  <a16:creationId xmlns:a16="http://schemas.microsoft.com/office/drawing/2014/main" id="{AA305548-E815-B3CD-97B4-EFD3A51193C4}"/>
                </a:ext>
              </a:extLst>
            </p:cNvPr>
            <p:cNvSpPr/>
            <p:nvPr/>
          </p:nvSpPr>
          <p:spPr>
            <a:xfrm rot="5400000">
              <a:off x="7120281" y="3915070"/>
              <a:ext cx="360962" cy="108765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ectangle 31">
              <a:extLst>
                <a:ext uri="{FF2B5EF4-FFF2-40B4-BE49-F238E27FC236}">
                  <a16:creationId xmlns:a16="http://schemas.microsoft.com/office/drawing/2014/main" id="{851DFB8A-8195-2CF4-045A-079FF86DF92A}"/>
                </a:ext>
              </a:extLst>
            </p:cNvPr>
            <p:cNvSpPr/>
            <p:nvPr/>
          </p:nvSpPr>
          <p:spPr>
            <a:xfrm rot="5400000">
              <a:off x="8275717" y="2955354"/>
              <a:ext cx="180481" cy="76681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Rectangle 32">
              <a:extLst>
                <a:ext uri="{FF2B5EF4-FFF2-40B4-BE49-F238E27FC236}">
                  <a16:creationId xmlns:a16="http://schemas.microsoft.com/office/drawing/2014/main" id="{7340D987-90A3-81EA-0E65-7F56C5C7B9C1}"/>
                </a:ext>
              </a:extLst>
            </p:cNvPr>
            <p:cNvSpPr/>
            <p:nvPr/>
          </p:nvSpPr>
          <p:spPr>
            <a:xfrm rot="5400000">
              <a:off x="7374155" y="2412335"/>
              <a:ext cx="132347" cy="90477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35" name="TextBox 34">
            <a:extLst>
              <a:ext uri="{FF2B5EF4-FFF2-40B4-BE49-F238E27FC236}">
                <a16:creationId xmlns:a16="http://schemas.microsoft.com/office/drawing/2014/main" id="{E435E995-CAA7-EF80-AF73-F26D75BDD7B5}"/>
              </a:ext>
            </a:extLst>
          </p:cNvPr>
          <p:cNvSpPr txBox="1"/>
          <p:nvPr/>
        </p:nvSpPr>
        <p:spPr>
          <a:xfrm>
            <a:off x="7344215" y="2664360"/>
            <a:ext cx="466825" cy="1338828"/>
          </a:xfrm>
          <a:prstGeom prst="rect">
            <a:avLst/>
          </a:prstGeom>
          <a:noFill/>
        </p:spPr>
        <p:txBody>
          <a:bodyPr wrap="square" rtlCol="0">
            <a:spAutoFit/>
          </a:bodyPr>
          <a:lstStyle/>
          <a:p>
            <a:r>
              <a:rPr lang="en-IN" sz="900" dirty="0">
                <a:solidFill>
                  <a:schemeClr val="bg1">
                    <a:lumMod val="50000"/>
                  </a:schemeClr>
                </a:solidFill>
              </a:rPr>
              <a:t>1</a:t>
            </a:r>
          </a:p>
          <a:p>
            <a:r>
              <a:rPr lang="en-IN" sz="900" dirty="0">
                <a:solidFill>
                  <a:schemeClr val="bg1">
                    <a:lumMod val="50000"/>
                  </a:schemeClr>
                </a:solidFill>
              </a:rPr>
              <a:t>.</a:t>
            </a:r>
          </a:p>
          <a:p>
            <a:r>
              <a:rPr lang="en-IN" sz="900" dirty="0">
                <a:solidFill>
                  <a:schemeClr val="bg1">
                    <a:lumMod val="50000"/>
                  </a:schemeClr>
                </a:solidFill>
              </a:rPr>
              <a:t>.</a:t>
            </a:r>
          </a:p>
          <a:p>
            <a:r>
              <a:rPr lang="en-IN" sz="900" dirty="0">
                <a:solidFill>
                  <a:schemeClr val="bg1">
                    <a:lumMod val="50000"/>
                  </a:schemeClr>
                </a:solidFill>
              </a:rPr>
              <a:t>.</a:t>
            </a:r>
          </a:p>
          <a:p>
            <a:r>
              <a:rPr lang="en-IN" sz="900" dirty="0">
                <a:solidFill>
                  <a:schemeClr val="bg1">
                    <a:lumMod val="50000"/>
                  </a:schemeClr>
                </a:solidFill>
              </a:rPr>
              <a:t>.</a:t>
            </a:r>
          </a:p>
          <a:p>
            <a:r>
              <a:rPr lang="en-IN" sz="900" dirty="0">
                <a:solidFill>
                  <a:schemeClr val="bg1">
                    <a:lumMod val="50000"/>
                  </a:schemeClr>
                </a:solidFill>
              </a:rPr>
              <a:t>.</a:t>
            </a:r>
          </a:p>
          <a:p>
            <a:r>
              <a:rPr lang="en-IN" sz="900" dirty="0">
                <a:solidFill>
                  <a:schemeClr val="bg1">
                    <a:lumMod val="50000"/>
                  </a:schemeClr>
                </a:solidFill>
              </a:rPr>
              <a:t>.</a:t>
            </a:r>
          </a:p>
          <a:p>
            <a:r>
              <a:rPr lang="en-IN" sz="900" dirty="0">
                <a:solidFill>
                  <a:schemeClr val="bg1">
                    <a:lumMod val="50000"/>
                  </a:schemeClr>
                </a:solidFill>
              </a:rPr>
              <a:t>.</a:t>
            </a:r>
          </a:p>
          <a:p>
            <a:r>
              <a:rPr lang="en-IN" sz="900" dirty="0">
                <a:solidFill>
                  <a:schemeClr val="bg1">
                    <a:lumMod val="50000"/>
                  </a:schemeClr>
                </a:solidFill>
              </a:rPr>
              <a:t>-1</a:t>
            </a:r>
          </a:p>
        </p:txBody>
      </p:sp>
      <p:sp>
        <p:nvSpPr>
          <p:cNvPr id="36" name="TextBox 35">
            <a:extLst>
              <a:ext uri="{FF2B5EF4-FFF2-40B4-BE49-F238E27FC236}">
                <a16:creationId xmlns:a16="http://schemas.microsoft.com/office/drawing/2014/main" id="{C3A8743F-148D-0E8B-C6A9-63A0A7854AAE}"/>
              </a:ext>
            </a:extLst>
          </p:cNvPr>
          <p:cNvSpPr txBox="1"/>
          <p:nvPr/>
        </p:nvSpPr>
        <p:spPr>
          <a:xfrm rot="1381565">
            <a:off x="7559131" y="4315594"/>
            <a:ext cx="1597542" cy="230832"/>
          </a:xfrm>
          <a:prstGeom prst="rect">
            <a:avLst/>
          </a:prstGeom>
          <a:noFill/>
        </p:spPr>
        <p:txBody>
          <a:bodyPr wrap="square" rtlCol="0">
            <a:spAutoFit/>
          </a:bodyPr>
          <a:lstStyle/>
          <a:p>
            <a:r>
              <a:rPr lang="en-IN" sz="900" dirty="0">
                <a:solidFill>
                  <a:schemeClr val="bg1">
                    <a:lumMod val="50000"/>
                  </a:schemeClr>
                </a:solidFill>
              </a:rPr>
              <a:t>1   .    .    .    .    .    .    .    .    .    -1</a:t>
            </a:r>
          </a:p>
        </p:txBody>
      </p:sp>
      <p:sp>
        <p:nvSpPr>
          <p:cNvPr id="37" name="TextBox 36">
            <a:extLst>
              <a:ext uri="{FF2B5EF4-FFF2-40B4-BE49-F238E27FC236}">
                <a16:creationId xmlns:a16="http://schemas.microsoft.com/office/drawing/2014/main" id="{0B4E4ED5-F313-4D9F-715F-2725875D464C}"/>
              </a:ext>
            </a:extLst>
          </p:cNvPr>
          <p:cNvSpPr txBox="1"/>
          <p:nvPr/>
        </p:nvSpPr>
        <p:spPr>
          <a:xfrm rot="20741363">
            <a:off x="9200076" y="4367647"/>
            <a:ext cx="1846736" cy="230832"/>
          </a:xfrm>
          <a:prstGeom prst="rect">
            <a:avLst/>
          </a:prstGeom>
          <a:noFill/>
        </p:spPr>
        <p:txBody>
          <a:bodyPr wrap="square" rtlCol="0">
            <a:spAutoFit/>
          </a:bodyPr>
          <a:lstStyle/>
          <a:p>
            <a:r>
              <a:rPr lang="en-IN" sz="900" dirty="0">
                <a:solidFill>
                  <a:schemeClr val="bg1">
                    <a:lumMod val="50000"/>
                  </a:schemeClr>
                </a:solidFill>
              </a:rPr>
              <a:t>1   .     .     .     .     .      .     .     .     .    -1</a:t>
            </a:r>
          </a:p>
        </p:txBody>
      </p:sp>
      <p:pic>
        <p:nvPicPr>
          <p:cNvPr id="5" name="Picture 2" descr="You Can't Determine Emotions from Facial Movements–and Neither Can AI">
            <a:extLst>
              <a:ext uri="{FF2B5EF4-FFF2-40B4-BE49-F238E27FC236}">
                <a16:creationId xmlns:a16="http://schemas.microsoft.com/office/drawing/2014/main" id="{95ED320D-2DB4-BABD-F77F-FFEAA23DE1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5650" y="1534937"/>
            <a:ext cx="6190667" cy="4125838"/>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65B6A0A6-3984-93DC-C697-1967C5DF141D}"/>
              </a:ext>
            </a:extLst>
          </p:cNvPr>
          <p:cNvSpPr/>
          <p:nvPr/>
        </p:nvSpPr>
        <p:spPr>
          <a:xfrm>
            <a:off x="8161854" y="4988053"/>
            <a:ext cx="2504661" cy="67272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solidFill>
                  <a:schemeClr val="tx1"/>
                </a:solidFill>
                <a:latin typeface="Bahnschrift" panose="020B0502040204020203" pitchFamily="34" charset="0"/>
              </a:rPr>
              <a:t>PAD Model</a:t>
            </a:r>
          </a:p>
        </p:txBody>
      </p:sp>
      <p:sp>
        <p:nvSpPr>
          <p:cNvPr id="17" name="Rectangle 16">
            <a:extLst>
              <a:ext uri="{FF2B5EF4-FFF2-40B4-BE49-F238E27FC236}">
                <a16:creationId xmlns:a16="http://schemas.microsoft.com/office/drawing/2014/main" id="{2C804E85-8C69-B0E2-BA5F-C83F020188E9}"/>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85000"/>
                  </a:schemeClr>
                </a:solidFill>
                <a:latin typeface="Bahnschrift Light"/>
              </a:rPr>
              <a:t> </a:t>
            </a:r>
            <a:r>
              <a:rPr lang="en-IN" sz="1200" dirty="0">
                <a:solidFill>
                  <a:schemeClr val="bg1">
                    <a:lumMod val="65000"/>
                  </a:schemeClr>
                </a:solidFill>
                <a:latin typeface="Bahnschrift Light"/>
              </a:rPr>
              <a:t>   </a:t>
            </a:r>
            <a:r>
              <a:rPr lang="en-IN" sz="1200" dirty="0">
                <a:solidFill>
                  <a:schemeClr val="bg1"/>
                </a:solidFill>
                <a:latin typeface="Bahnschrift Light"/>
              </a:rPr>
              <a:t>Motivation for thesis                </a:t>
            </a:r>
            <a:r>
              <a:rPr lang="en-IN" sz="1200" dirty="0">
                <a:solidFill>
                  <a:schemeClr val="bg1">
                    <a:lumMod val="65000"/>
                  </a:schemeClr>
                </a:solidFill>
                <a:latin typeface="Bahnschrift Light"/>
              </a:rPr>
              <a:t>Implementation               Study Results	Conclusion</a:t>
            </a:r>
          </a:p>
        </p:txBody>
      </p:sp>
      <p:sp>
        <p:nvSpPr>
          <p:cNvPr id="18" name="Isosceles Triangle 17">
            <a:extLst>
              <a:ext uri="{FF2B5EF4-FFF2-40B4-BE49-F238E27FC236}">
                <a16:creationId xmlns:a16="http://schemas.microsoft.com/office/drawing/2014/main" id="{2E521C8C-CC58-B71C-94EE-6E8C6F0F0BC5}"/>
              </a:ext>
            </a:extLst>
          </p:cNvPr>
          <p:cNvSpPr/>
          <p:nvPr/>
        </p:nvSpPr>
        <p:spPr>
          <a:xfrm rot="10800000">
            <a:off x="353683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01911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A058914-8285-F18E-86EB-85F2FFF2E4EC}"/>
              </a:ext>
            </a:extLst>
          </p:cNvPr>
          <p:cNvGrpSpPr/>
          <p:nvPr/>
        </p:nvGrpSpPr>
        <p:grpSpPr>
          <a:xfrm>
            <a:off x="0" y="428471"/>
            <a:ext cx="12191999" cy="557354"/>
            <a:chOff x="0" y="457200"/>
            <a:chExt cx="12191999" cy="606340"/>
          </a:xfrm>
        </p:grpSpPr>
        <p:sp>
          <p:nvSpPr>
            <p:cNvPr id="14" name="Rectangle 13">
              <a:extLst>
                <a:ext uri="{FF2B5EF4-FFF2-40B4-BE49-F238E27FC236}">
                  <a16:creationId xmlns:a16="http://schemas.microsoft.com/office/drawing/2014/main" id="{5744F09B-854B-D14F-FCEA-63381724A756}"/>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Definitions	    	</a:t>
              </a:r>
              <a:r>
                <a:rPr lang="en-IN" sz="1200" dirty="0">
                  <a:solidFill>
                    <a:schemeClr val="bg1"/>
                  </a:solidFill>
                  <a:latin typeface="Bahnschrift Light"/>
                  <a:cs typeface="Calibri"/>
                </a:rPr>
                <a:t>      Problem Statement</a:t>
              </a:r>
              <a:r>
                <a:rPr lang="en-IN" sz="1200" dirty="0">
                  <a:solidFill>
                    <a:schemeClr val="bg1">
                      <a:lumMod val="75000"/>
                    </a:schemeClr>
                  </a:solidFill>
                  <a:latin typeface="Bahnschrift Light"/>
                  <a:cs typeface="Calibri"/>
                </a:rPr>
                <a:t>		Related Work</a:t>
              </a:r>
            </a:p>
          </p:txBody>
        </p:sp>
        <p:sp>
          <p:nvSpPr>
            <p:cNvPr id="15" name="Isosceles Triangle 14">
              <a:extLst>
                <a:ext uri="{FF2B5EF4-FFF2-40B4-BE49-F238E27FC236}">
                  <a16:creationId xmlns:a16="http://schemas.microsoft.com/office/drawing/2014/main" id="{7EBE92EC-ACAE-5F37-123C-0A0FDC8BC806}"/>
                </a:ext>
              </a:extLst>
            </p:cNvPr>
            <p:cNvSpPr/>
            <p:nvPr/>
          </p:nvSpPr>
          <p:spPr>
            <a:xfrm rot="10800000">
              <a:off x="5806782"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grpSp>
      <p:sp>
        <p:nvSpPr>
          <p:cNvPr id="52" name="Rectangle 51">
            <a:extLst>
              <a:ext uri="{FF2B5EF4-FFF2-40B4-BE49-F238E27FC236}">
                <a16:creationId xmlns:a16="http://schemas.microsoft.com/office/drawing/2014/main" id="{336C1823-6652-F0FD-B3D7-0FA74AA2272C}"/>
              </a:ext>
            </a:extLst>
          </p:cNvPr>
          <p:cNvSpPr/>
          <p:nvPr/>
        </p:nvSpPr>
        <p:spPr>
          <a:xfrm>
            <a:off x="0" y="6174832"/>
            <a:ext cx="12192000" cy="68316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US" sz="800" dirty="0">
                <a:solidFill>
                  <a:schemeClr val="bg1"/>
                </a:solidFill>
              </a:rPr>
              <a:t>[1] </a:t>
            </a:r>
            <a:r>
              <a:rPr lang="en-US" sz="800" dirty="0">
                <a:solidFill>
                  <a:schemeClr val="bg1"/>
                </a:solidFill>
                <a:cs typeface="Calibri"/>
              </a:rPr>
              <a:t>Sebastian </a:t>
            </a:r>
            <a:r>
              <a:rPr lang="en-US" sz="800" dirty="0" err="1">
                <a:solidFill>
                  <a:schemeClr val="bg1"/>
                </a:solidFill>
                <a:cs typeface="Calibri"/>
              </a:rPr>
              <a:t>Handrich</a:t>
            </a:r>
            <a:r>
              <a:rPr lang="en-US" sz="800" dirty="0">
                <a:solidFill>
                  <a:schemeClr val="bg1"/>
                </a:solidFill>
                <a:cs typeface="Calibri"/>
              </a:rPr>
              <a:t>, </a:t>
            </a:r>
            <a:r>
              <a:rPr lang="en-US" sz="800" i="1" dirty="0">
                <a:solidFill>
                  <a:schemeClr val="bg1"/>
                </a:solidFill>
                <a:cs typeface="Calibri"/>
              </a:rPr>
              <a:t>Simultaneous Prediction of Valence/Arousal and Emotions on </a:t>
            </a:r>
            <a:r>
              <a:rPr lang="en-US" sz="800" i="1" dirty="0" err="1">
                <a:solidFill>
                  <a:schemeClr val="bg1"/>
                </a:solidFill>
                <a:cs typeface="Calibri"/>
              </a:rPr>
              <a:t>AffectNet</a:t>
            </a:r>
            <a:r>
              <a:rPr lang="en-US" sz="800" i="1" dirty="0">
                <a:solidFill>
                  <a:schemeClr val="bg1"/>
                </a:solidFill>
                <a:cs typeface="Calibri"/>
              </a:rPr>
              <a:t>, </a:t>
            </a:r>
            <a:r>
              <a:rPr lang="en-US" sz="800" i="1" dirty="0" err="1">
                <a:solidFill>
                  <a:schemeClr val="bg1"/>
                </a:solidFill>
                <a:cs typeface="Calibri"/>
              </a:rPr>
              <a:t>Aff</a:t>
            </a:r>
            <a:r>
              <a:rPr lang="en-US" sz="800" i="1" dirty="0">
                <a:solidFill>
                  <a:schemeClr val="bg1"/>
                </a:solidFill>
                <a:cs typeface="Calibri"/>
              </a:rPr>
              <a:t>-Wild and AFEW-VA</a:t>
            </a:r>
            <a:r>
              <a:rPr lang="en-US" sz="800" dirty="0">
                <a:solidFill>
                  <a:schemeClr val="bg1"/>
                </a:solidFill>
                <a:cs typeface="Calibri"/>
              </a:rPr>
              <a:t>, 2020</a:t>
            </a:r>
          </a:p>
          <a:p>
            <a:r>
              <a:rPr lang="en-US" sz="800" dirty="0">
                <a:solidFill>
                  <a:schemeClr val="bg1"/>
                </a:solidFill>
                <a:cs typeface="Calibri Light"/>
              </a:rPr>
              <a:t>[2] </a:t>
            </a:r>
            <a:r>
              <a:rPr lang="en-US" sz="800" dirty="0">
                <a:solidFill>
                  <a:schemeClr val="bg1"/>
                </a:solidFill>
                <a:ea typeface="+mn-lt"/>
                <a:cs typeface="+mn-lt"/>
              </a:rPr>
              <a:t>Juan Vazquez-Rodriguez, </a:t>
            </a:r>
            <a:r>
              <a:rPr lang="en-US" sz="800" i="1" dirty="0">
                <a:solidFill>
                  <a:schemeClr val="bg1"/>
                </a:solidFill>
                <a:ea typeface="+mn-lt"/>
                <a:cs typeface="+mn-lt"/>
              </a:rPr>
              <a:t>TRANSFORMER-BASED SELF-SUPERVISED LEARNING FOR EMOTION RECOGNITION, 2022</a:t>
            </a:r>
          </a:p>
          <a:p>
            <a:r>
              <a:rPr lang="en-US" sz="800" dirty="0">
                <a:solidFill>
                  <a:schemeClr val="bg1"/>
                </a:solidFill>
                <a:cs typeface="Calibri Light"/>
              </a:rPr>
              <a:t>[3] </a:t>
            </a:r>
            <a:r>
              <a:rPr lang="en-US" sz="800" dirty="0">
                <a:solidFill>
                  <a:schemeClr val="bg1"/>
                </a:solidFill>
                <a:cs typeface="Calibri"/>
              </a:rPr>
              <a:t>Viktor </a:t>
            </a:r>
            <a:r>
              <a:rPr lang="en-US" sz="800" dirty="0" err="1">
                <a:solidFill>
                  <a:schemeClr val="bg1"/>
                </a:solidFill>
                <a:cs typeface="Calibri"/>
              </a:rPr>
              <a:t>Rozgić</a:t>
            </a:r>
            <a:r>
              <a:rPr lang="en-US" sz="800" dirty="0">
                <a:solidFill>
                  <a:schemeClr val="bg1"/>
                </a:solidFill>
                <a:cs typeface="Calibri"/>
              </a:rPr>
              <a:t>, </a:t>
            </a:r>
            <a:r>
              <a:rPr lang="en-US" sz="800" i="1" dirty="0">
                <a:solidFill>
                  <a:schemeClr val="bg1"/>
                </a:solidFill>
                <a:cs typeface="Calibri"/>
              </a:rPr>
              <a:t>ROBUST EEG EMOTION CLASSIFICATION USING SEGMENT LEVEL DECISION FUSION, </a:t>
            </a:r>
            <a:r>
              <a:rPr lang="en-US" sz="800" dirty="0">
                <a:solidFill>
                  <a:schemeClr val="bg1"/>
                </a:solidFill>
                <a:cs typeface="Calibri"/>
              </a:rPr>
              <a:t>2013</a:t>
            </a:r>
          </a:p>
          <a:p>
            <a:r>
              <a:rPr lang="en-US" sz="800" dirty="0">
                <a:solidFill>
                  <a:schemeClr val="bg1"/>
                </a:solidFill>
                <a:cs typeface="Calibri"/>
              </a:rPr>
              <a:t>[4] </a:t>
            </a:r>
            <a:r>
              <a:rPr lang="en-IN" sz="800" dirty="0">
                <a:solidFill>
                  <a:schemeClr val="bg1"/>
                </a:solidFill>
              </a:rPr>
              <a:t>Joost </a:t>
            </a:r>
            <a:r>
              <a:rPr lang="en-IN" sz="800" dirty="0" err="1">
                <a:solidFill>
                  <a:schemeClr val="bg1"/>
                </a:solidFill>
              </a:rPr>
              <a:t>Broekens</a:t>
            </a:r>
            <a:r>
              <a:rPr lang="en-IN" sz="800" dirty="0">
                <a:solidFill>
                  <a:schemeClr val="bg1"/>
                </a:solidFill>
              </a:rPr>
              <a:t>, </a:t>
            </a:r>
            <a:r>
              <a:rPr lang="en-US" sz="800" i="1" dirty="0">
                <a:solidFill>
                  <a:schemeClr val="bg1"/>
                </a:solidFill>
              </a:rPr>
              <a:t>In defense of dominance: PAD usage in computational representations of affect</a:t>
            </a:r>
            <a:r>
              <a:rPr lang="en-US" sz="800" dirty="0">
                <a:solidFill>
                  <a:schemeClr val="bg1"/>
                </a:solidFill>
              </a:rPr>
              <a:t>, 2012</a:t>
            </a:r>
            <a:endParaRPr lang="en-US" sz="800" dirty="0">
              <a:solidFill>
                <a:schemeClr val="bg1"/>
              </a:solidFill>
              <a:cs typeface="Calibri"/>
            </a:endParaRPr>
          </a:p>
          <a:p>
            <a:r>
              <a:rPr lang="en-US" sz="800" dirty="0">
                <a:solidFill>
                  <a:schemeClr val="bg1"/>
                </a:solidFill>
                <a:cs typeface="Calibri"/>
              </a:rPr>
              <a:t>[5] </a:t>
            </a:r>
            <a:r>
              <a:rPr lang="es-ES" sz="800" dirty="0">
                <a:solidFill>
                  <a:schemeClr val="bg1"/>
                </a:solidFill>
              </a:rPr>
              <a:t>Diana Arellano1 , Francisco J. Perales2 , and Javier Varona , </a:t>
            </a:r>
            <a:r>
              <a:rPr lang="en-US" sz="800" i="1" dirty="0">
                <a:solidFill>
                  <a:schemeClr val="bg1"/>
                </a:solidFill>
              </a:rPr>
              <a:t>Mood and its Mapping onto Facial Expressions</a:t>
            </a:r>
            <a:r>
              <a:rPr lang="en-US" sz="800" dirty="0">
                <a:solidFill>
                  <a:schemeClr val="bg1"/>
                </a:solidFill>
              </a:rPr>
              <a:t>, 2014</a:t>
            </a:r>
          </a:p>
        </p:txBody>
      </p:sp>
      <p:sp>
        <p:nvSpPr>
          <p:cNvPr id="12" name="Slide Number Placeholder 11">
            <a:extLst>
              <a:ext uri="{FF2B5EF4-FFF2-40B4-BE49-F238E27FC236}">
                <a16:creationId xmlns:a16="http://schemas.microsoft.com/office/drawing/2014/main" id="{8229F65A-A7DC-FE13-A23A-CFFEDF85C0C0}"/>
              </a:ext>
            </a:extLst>
          </p:cNvPr>
          <p:cNvSpPr>
            <a:spLocks noGrp="1"/>
          </p:cNvSpPr>
          <p:nvPr>
            <p:ph type="sldNum" sz="quarter" idx="12"/>
          </p:nvPr>
        </p:nvSpPr>
        <p:spPr/>
        <p:txBody>
          <a:bodyPr/>
          <a:lstStyle/>
          <a:p>
            <a:fld id="{821DA933-34E6-4946-B97D-E0783D4A57BC}" type="slidenum">
              <a:rPr lang="en-IN" smtClean="0"/>
              <a:t>4</a:t>
            </a:fld>
            <a:endParaRPr lang="en-IN"/>
          </a:p>
        </p:txBody>
      </p:sp>
      <p:grpSp>
        <p:nvGrpSpPr>
          <p:cNvPr id="2" name="Group 1">
            <a:extLst>
              <a:ext uri="{FF2B5EF4-FFF2-40B4-BE49-F238E27FC236}">
                <a16:creationId xmlns:a16="http://schemas.microsoft.com/office/drawing/2014/main" id="{B4416283-C8A5-1B44-459A-D3BA476C6EF4}"/>
              </a:ext>
            </a:extLst>
          </p:cNvPr>
          <p:cNvGrpSpPr/>
          <p:nvPr/>
        </p:nvGrpSpPr>
        <p:grpSpPr>
          <a:xfrm>
            <a:off x="515843" y="1084824"/>
            <a:ext cx="4401399" cy="2263746"/>
            <a:chOff x="5024387" y="1201322"/>
            <a:chExt cx="6210840" cy="3438056"/>
          </a:xfrm>
        </p:grpSpPr>
        <p:pic>
          <p:nvPicPr>
            <p:cNvPr id="4" name="Picture 2" descr="3D emotion classification model. (Adopted from [2]). | Download Scientific  Diagram">
              <a:extLst>
                <a:ext uri="{FF2B5EF4-FFF2-40B4-BE49-F238E27FC236}">
                  <a16:creationId xmlns:a16="http://schemas.microsoft.com/office/drawing/2014/main" id="{AAFA8196-A9BB-B6F2-F4B6-2BFC29260DCE}"/>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4326" b="95420" l="1224" r="89841">
                          <a14:foregroundMark x1="1591" y1="6107" x2="22399" y2="4580"/>
                          <a14:foregroundMark x1="22399" y1="4580" x2="11383" y2="40458"/>
                          <a14:foregroundMark x1="11383" y1="40458" x2="29376" y2="36896"/>
                          <a14:foregroundMark x1="29376" y1="36896" x2="23745" y2="64377"/>
                          <a14:foregroundMark x1="23745" y1="64377" x2="34761" y2="46819"/>
                          <a14:foregroundMark x1="34761" y1="46819" x2="27785" y2="55725"/>
                          <a14:foregroundMark x1="27785" y1="55725" x2="22521" y2="39186"/>
                          <a14:foregroundMark x1="22521" y1="39186" x2="28886" y2="38677"/>
                          <a14:foregroundMark x1="28886" y1="38677" x2="10894" y2="35369"/>
                          <a14:foregroundMark x1="10894" y1="35369" x2="14810" y2="52417"/>
                          <a14:foregroundMark x1="5141" y1="14758" x2="6977" y2="66667"/>
                          <a14:foregroundMark x1="6977" y1="66667" x2="20196" y2="94148"/>
                          <a14:foregroundMark x1="20196" y1="94148" x2="32191" y2="86260"/>
                          <a14:foregroundMark x1="32191" y1="86260" x2="32191" y2="86260"/>
                          <a14:foregroundMark x1="4774" y1="11196" x2="6242" y2="83969"/>
                          <a14:foregroundMark x1="1346" y1="90840" x2="1469" y2="6870"/>
                          <a14:foregroundMark x1="59853" y1="5344" x2="85924" y2="4835"/>
                          <a14:foregroundMark x1="85924" y1="4835" x2="81640" y2="18575"/>
                          <a14:foregroundMark x1="81640" y1="18575" x2="93758" y2="31043"/>
                          <a14:foregroundMark x1="93758" y1="31043" x2="80049" y2="67176"/>
                          <a14:foregroundMark x1="80049" y1="67176" x2="86781" y2="84987"/>
                          <a14:foregroundMark x1="86781" y1="84987" x2="68666" y2="92366"/>
                          <a14:foregroundMark x1="68666" y1="92366" x2="87148" y2="88804"/>
                          <a14:foregroundMark x1="87148" y1="88804" x2="53856" y2="95420"/>
                        </a14:backgroundRemoval>
                      </a14:imgEffect>
                    </a14:imgLayer>
                  </a14:imgProps>
                </a:ext>
                <a:ext uri="{28A0092B-C50C-407E-A947-70E740481C1C}">
                  <a14:useLocalDpi xmlns:a14="http://schemas.microsoft.com/office/drawing/2010/main" val="0"/>
                </a:ext>
              </a:extLst>
            </a:blip>
            <a:srcRect/>
            <a:stretch>
              <a:fillRect/>
            </a:stretch>
          </p:blipFill>
          <p:spPr bwMode="auto">
            <a:xfrm>
              <a:off x="5037690" y="1464733"/>
              <a:ext cx="6143913" cy="295539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70485BF7-E8B6-1CB7-FAD9-D7419A0EFABA}"/>
                </a:ext>
              </a:extLst>
            </p:cNvPr>
            <p:cNvSpPr/>
            <p:nvPr/>
          </p:nvSpPr>
          <p:spPr>
            <a:xfrm>
              <a:off x="5024387" y="1631482"/>
              <a:ext cx="1347537" cy="233412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423EB614-EEB3-C39D-CD24-49A5D9CDD62C}"/>
                </a:ext>
              </a:extLst>
            </p:cNvPr>
            <p:cNvSpPr/>
            <p:nvPr/>
          </p:nvSpPr>
          <p:spPr>
            <a:xfrm rot="6929102">
              <a:off x="8663336" y="871295"/>
              <a:ext cx="535869" cy="119592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313C89EA-60C3-9C2B-04BE-86F0A344C625}"/>
                </a:ext>
              </a:extLst>
            </p:cNvPr>
            <p:cNvSpPr/>
            <p:nvPr/>
          </p:nvSpPr>
          <p:spPr>
            <a:xfrm rot="6929102">
              <a:off x="10369330" y="1701431"/>
              <a:ext cx="535869" cy="119592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94CE667E-E453-8176-0F6E-66859BE43ABB}"/>
                </a:ext>
              </a:extLst>
            </p:cNvPr>
            <p:cNvSpPr/>
            <p:nvPr/>
          </p:nvSpPr>
          <p:spPr>
            <a:xfrm rot="5400000">
              <a:off x="10329009" y="3193559"/>
              <a:ext cx="535869" cy="119592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767F58AB-4EF3-CFF5-5BA1-646AEA70005B}"/>
                </a:ext>
              </a:extLst>
            </p:cNvPr>
            <p:cNvSpPr/>
            <p:nvPr/>
          </p:nvSpPr>
          <p:spPr>
            <a:xfrm rot="5400000">
              <a:off x="7120281" y="3915070"/>
              <a:ext cx="360962" cy="108765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9C81D5F4-2D5D-6083-B73E-FB3B06CD1D3D}"/>
                </a:ext>
              </a:extLst>
            </p:cNvPr>
            <p:cNvSpPr/>
            <p:nvPr/>
          </p:nvSpPr>
          <p:spPr>
            <a:xfrm rot="5400000">
              <a:off x="8275717" y="2955354"/>
              <a:ext cx="180481" cy="76681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A765D72A-1996-EB0D-D5F9-3310D7EDE72D}"/>
                </a:ext>
              </a:extLst>
            </p:cNvPr>
            <p:cNvSpPr/>
            <p:nvPr/>
          </p:nvSpPr>
          <p:spPr>
            <a:xfrm rot="5400000">
              <a:off x="7374155" y="2412335"/>
              <a:ext cx="132347" cy="90477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pic>
        <p:nvPicPr>
          <p:cNvPr id="5" name="Picture 2" descr="You Can't Determine Emotions from Facial Movements–and Neither Can AI">
            <a:extLst>
              <a:ext uri="{FF2B5EF4-FFF2-40B4-BE49-F238E27FC236}">
                <a16:creationId xmlns:a16="http://schemas.microsoft.com/office/drawing/2014/main" id="{95ED320D-2DB4-BABD-F77F-FFEAA23DE1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0228" y="3383851"/>
            <a:ext cx="3832630" cy="2554298"/>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Rounded Corners 18">
            <a:extLst>
              <a:ext uri="{FF2B5EF4-FFF2-40B4-BE49-F238E27FC236}">
                <a16:creationId xmlns:a16="http://schemas.microsoft.com/office/drawing/2014/main" id="{D5CEE1D8-FACB-6F06-C4B1-8650FC78560F}"/>
              </a:ext>
            </a:extLst>
          </p:cNvPr>
          <p:cNvSpPr/>
          <p:nvPr/>
        </p:nvSpPr>
        <p:spPr>
          <a:xfrm>
            <a:off x="6380003" y="1827677"/>
            <a:ext cx="2349055" cy="895303"/>
          </a:xfrm>
          <a:prstGeom prst="round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Predict PAD</a:t>
            </a:r>
          </a:p>
        </p:txBody>
      </p:sp>
      <p:sp>
        <p:nvSpPr>
          <p:cNvPr id="20" name="Arrow: Left 19">
            <a:extLst>
              <a:ext uri="{FF2B5EF4-FFF2-40B4-BE49-F238E27FC236}">
                <a16:creationId xmlns:a16="http://schemas.microsoft.com/office/drawing/2014/main" id="{4428DC88-D1F3-9C2D-FB59-0D300CB932C8}"/>
              </a:ext>
            </a:extLst>
          </p:cNvPr>
          <p:cNvSpPr/>
          <p:nvPr/>
        </p:nvSpPr>
        <p:spPr>
          <a:xfrm>
            <a:off x="5412566" y="2166437"/>
            <a:ext cx="415580" cy="218819"/>
          </a:xfrm>
          <a:prstGeom prst="leftArrow">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Oval 21">
            <a:extLst>
              <a:ext uri="{FF2B5EF4-FFF2-40B4-BE49-F238E27FC236}">
                <a16:creationId xmlns:a16="http://schemas.microsoft.com/office/drawing/2014/main" id="{90E51E85-8FB7-A8BB-56D0-967EC4FC819E}"/>
              </a:ext>
            </a:extLst>
          </p:cNvPr>
          <p:cNvSpPr/>
          <p:nvPr/>
        </p:nvSpPr>
        <p:spPr>
          <a:xfrm>
            <a:off x="5872198" y="2038517"/>
            <a:ext cx="447601" cy="501650"/>
          </a:xfrm>
          <a:prstGeom prst="ellipse">
            <a:avLst/>
          </a:prstGeom>
          <a:solidFill>
            <a:srgbClr val="1F8084"/>
          </a:solidFill>
          <a:ln>
            <a:solidFill>
              <a:srgbClr val="1F808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24" name="TextBox 23">
            <a:extLst>
              <a:ext uri="{FF2B5EF4-FFF2-40B4-BE49-F238E27FC236}">
                <a16:creationId xmlns:a16="http://schemas.microsoft.com/office/drawing/2014/main" id="{9BD4DC0E-0BB4-222B-7EE2-FC22B91A0DFA}"/>
              </a:ext>
            </a:extLst>
          </p:cNvPr>
          <p:cNvSpPr txBox="1"/>
          <p:nvPr/>
        </p:nvSpPr>
        <p:spPr>
          <a:xfrm>
            <a:off x="9029365" y="1915468"/>
            <a:ext cx="2244227" cy="830997"/>
          </a:xfrm>
          <a:prstGeom prst="rect">
            <a:avLst/>
          </a:prstGeom>
          <a:noFill/>
        </p:spPr>
        <p:txBody>
          <a:bodyPr wrap="square" rtlCol="0">
            <a:spAutoFit/>
          </a:bodyPr>
          <a:lstStyle/>
          <a:p>
            <a:pPr algn="ctr"/>
            <a:r>
              <a:rPr lang="en-IN" sz="1600" dirty="0">
                <a:solidFill>
                  <a:srgbClr val="1F8084"/>
                </a:solidFill>
              </a:rPr>
              <a:t>Previous emphasis on Pleasure and Arousal prediction only [1]</a:t>
            </a:r>
          </a:p>
        </p:txBody>
      </p:sp>
      <p:sp>
        <p:nvSpPr>
          <p:cNvPr id="25" name="Rectangle: Rounded Corners 24">
            <a:extLst>
              <a:ext uri="{FF2B5EF4-FFF2-40B4-BE49-F238E27FC236}">
                <a16:creationId xmlns:a16="http://schemas.microsoft.com/office/drawing/2014/main" id="{6F63B112-4B05-1083-8FD8-C116F9AF3E03}"/>
              </a:ext>
            </a:extLst>
          </p:cNvPr>
          <p:cNvSpPr/>
          <p:nvPr/>
        </p:nvSpPr>
        <p:spPr>
          <a:xfrm>
            <a:off x="6380003" y="3316001"/>
            <a:ext cx="2324243" cy="895303"/>
          </a:xfrm>
          <a:prstGeom prst="round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Automate Affect Analysis</a:t>
            </a:r>
            <a:endParaRPr lang="en-IN" dirty="0">
              <a:cs typeface="Calibri"/>
            </a:endParaRPr>
          </a:p>
        </p:txBody>
      </p:sp>
      <p:sp>
        <p:nvSpPr>
          <p:cNvPr id="26" name="Arrow: Left 25">
            <a:extLst>
              <a:ext uri="{FF2B5EF4-FFF2-40B4-BE49-F238E27FC236}">
                <a16:creationId xmlns:a16="http://schemas.microsoft.com/office/drawing/2014/main" id="{1143C8D5-D9E8-EDDA-5528-C0DC35E75DEF}"/>
              </a:ext>
            </a:extLst>
          </p:cNvPr>
          <p:cNvSpPr/>
          <p:nvPr/>
        </p:nvSpPr>
        <p:spPr>
          <a:xfrm>
            <a:off x="5412566" y="3654761"/>
            <a:ext cx="415580" cy="218819"/>
          </a:xfrm>
          <a:prstGeom prst="leftArrow">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Oval 26">
            <a:extLst>
              <a:ext uri="{FF2B5EF4-FFF2-40B4-BE49-F238E27FC236}">
                <a16:creationId xmlns:a16="http://schemas.microsoft.com/office/drawing/2014/main" id="{848A6EFA-A242-42D7-EADF-9ABA716032B5}"/>
              </a:ext>
            </a:extLst>
          </p:cNvPr>
          <p:cNvSpPr/>
          <p:nvPr/>
        </p:nvSpPr>
        <p:spPr>
          <a:xfrm>
            <a:off x="5872198" y="3526841"/>
            <a:ext cx="447601" cy="501650"/>
          </a:xfrm>
          <a:prstGeom prst="ellipse">
            <a:avLst/>
          </a:prstGeom>
          <a:solidFill>
            <a:srgbClr val="1F8084"/>
          </a:solidFill>
          <a:ln>
            <a:solidFill>
              <a:srgbClr val="1F808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2</a:t>
            </a:r>
          </a:p>
        </p:txBody>
      </p:sp>
      <p:sp>
        <p:nvSpPr>
          <p:cNvPr id="34" name="TextBox 33">
            <a:extLst>
              <a:ext uri="{FF2B5EF4-FFF2-40B4-BE49-F238E27FC236}">
                <a16:creationId xmlns:a16="http://schemas.microsoft.com/office/drawing/2014/main" id="{CDF19EF0-8C38-43EC-9427-D2F416E03D1E}"/>
              </a:ext>
            </a:extLst>
          </p:cNvPr>
          <p:cNvSpPr txBox="1"/>
          <p:nvPr/>
        </p:nvSpPr>
        <p:spPr>
          <a:xfrm>
            <a:off x="8997841" y="3380307"/>
            <a:ext cx="2724711" cy="830997"/>
          </a:xfrm>
          <a:prstGeom prst="rect">
            <a:avLst/>
          </a:prstGeom>
          <a:noFill/>
        </p:spPr>
        <p:txBody>
          <a:bodyPr wrap="square" rtlCol="0">
            <a:spAutoFit/>
          </a:bodyPr>
          <a:lstStyle/>
          <a:p>
            <a:pPr algn="ctr"/>
            <a:r>
              <a:rPr lang="en-IN" sz="1600" dirty="0">
                <a:solidFill>
                  <a:srgbClr val="1F8084"/>
                </a:solidFill>
              </a:rPr>
              <a:t>Real-time prediction without human intervention. Non-verbal cues are ignored [4]</a:t>
            </a:r>
          </a:p>
        </p:txBody>
      </p:sp>
      <p:sp>
        <p:nvSpPr>
          <p:cNvPr id="35" name="Rectangle: Rounded Corners 34">
            <a:extLst>
              <a:ext uri="{FF2B5EF4-FFF2-40B4-BE49-F238E27FC236}">
                <a16:creationId xmlns:a16="http://schemas.microsoft.com/office/drawing/2014/main" id="{29B3061C-ABD9-97E4-4C6A-9326738C32C2}"/>
              </a:ext>
            </a:extLst>
          </p:cNvPr>
          <p:cNvSpPr/>
          <p:nvPr/>
        </p:nvSpPr>
        <p:spPr>
          <a:xfrm>
            <a:off x="6427869" y="4808895"/>
            <a:ext cx="2324243" cy="895303"/>
          </a:xfrm>
          <a:prstGeom prst="round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Multimodal architecture</a:t>
            </a:r>
          </a:p>
        </p:txBody>
      </p:sp>
      <p:sp>
        <p:nvSpPr>
          <p:cNvPr id="36" name="Arrow: Left 35">
            <a:extLst>
              <a:ext uri="{FF2B5EF4-FFF2-40B4-BE49-F238E27FC236}">
                <a16:creationId xmlns:a16="http://schemas.microsoft.com/office/drawing/2014/main" id="{7DE62A91-3D90-1641-1039-E3BF476DE980}"/>
              </a:ext>
            </a:extLst>
          </p:cNvPr>
          <p:cNvSpPr/>
          <p:nvPr/>
        </p:nvSpPr>
        <p:spPr>
          <a:xfrm>
            <a:off x="5460432" y="5147655"/>
            <a:ext cx="415580" cy="218819"/>
          </a:xfrm>
          <a:prstGeom prst="leftArrow">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Oval 36">
            <a:extLst>
              <a:ext uri="{FF2B5EF4-FFF2-40B4-BE49-F238E27FC236}">
                <a16:creationId xmlns:a16="http://schemas.microsoft.com/office/drawing/2014/main" id="{0986AFEC-4B3E-C13F-30AF-5218F4F5B0FD}"/>
              </a:ext>
            </a:extLst>
          </p:cNvPr>
          <p:cNvSpPr/>
          <p:nvPr/>
        </p:nvSpPr>
        <p:spPr>
          <a:xfrm>
            <a:off x="5920064" y="5019735"/>
            <a:ext cx="447601" cy="501650"/>
          </a:xfrm>
          <a:prstGeom prst="ellipse">
            <a:avLst/>
          </a:prstGeom>
          <a:solidFill>
            <a:srgbClr val="1F8084"/>
          </a:solidFill>
          <a:ln>
            <a:solidFill>
              <a:srgbClr val="1F808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3</a:t>
            </a:r>
          </a:p>
        </p:txBody>
      </p:sp>
      <p:sp>
        <p:nvSpPr>
          <p:cNvPr id="38" name="TextBox 37">
            <a:extLst>
              <a:ext uri="{FF2B5EF4-FFF2-40B4-BE49-F238E27FC236}">
                <a16:creationId xmlns:a16="http://schemas.microsoft.com/office/drawing/2014/main" id="{383B1216-5A37-C0AF-D597-60E250E5945C}"/>
              </a:ext>
            </a:extLst>
          </p:cNvPr>
          <p:cNvSpPr txBox="1"/>
          <p:nvPr/>
        </p:nvSpPr>
        <p:spPr>
          <a:xfrm>
            <a:off x="9029365" y="4809995"/>
            <a:ext cx="2724712" cy="830997"/>
          </a:xfrm>
          <a:prstGeom prst="rect">
            <a:avLst/>
          </a:prstGeom>
          <a:noFill/>
        </p:spPr>
        <p:txBody>
          <a:bodyPr wrap="square" rtlCol="0">
            <a:spAutoFit/>
          </a:bodyPr>
          <a:lstStyle/>
          <a:p>
            <a:pPr algn="ctr"/>
            <a:r>
              <a:rPr lang="en-IN" sz="1600" dirty="0">
                <a:solidFill>
                  <a:srgbClr val="1F8084"/>
                </a:solidFill>
              </a:rPr>
              <a:t>Input data – HRV [2], EEG [3], Video [5], etc., prioritizing non-intrusive data sources </a:t>
            </a:r>
          </a:p>
        </p:txBody>
      </p:sp>
      <p:sp>
        <p:nvSpPr>
          <p:cNvPr id="16" name="Rectangle 15">
            <a:extLst>
              <a:ext uri="{FF2B5EF4-FFF2-40B4-BE49-F238E27FC236}">
                <a16:creationId xmlns:a16="http://schemas.microsoft.com/office/drawing/2014/main" id="{7339C02A-F5AA-A31E-66E6-E87D526D2F79}"/>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85000"/>
                  </a:schemeClr>
                </a:solidFill>
                <a:latin typeface="Bahnschrift Light"/>
              </a:rPr>
              <a:t> </a:t>
            </a:r>
            <a:r>
              <a:rPr lang="en-IN" sz="1200" dirty="0">
                <a:solidFill>
                  <a:schemeClr val="bg1">
                    <a:lumMod val="65000"/>
                  </a:schemeClr>
                </a:solidFill>
                <a:latin typeface="Bahnschrift Light"/>
              </a:rPr>
              <a:t>   </a:t>
            </a:r>
            <a:r>
              <a:rPr lang="en-IN" sz="1200" dirty="0">
                <a:solidFill>
                  <a:schemeClr val="bg1"/>
                </a:solidFill>
                <a:latin typeface="Bahnschrift Light"/>
              </a:rPr>
              <a:t>Motivation for thesis                </a:t>
            </a:r>
            <a:r>
              <a:rPr lang="en-IN" sz="1200" dirty="0">
                <a:solidFill>
                  <a:schemeClr val="bg1">
                    <a:lumMod val="65000"/>
                  </a:schemeClr>
                </a:solidFill>
                <a:latin typeface="Bahnschrift Light"/>
              </a:rPr>
              <a:t>Implementation               Study Results	Conclusion</a:t>
            </a:r>
          </a:p>
        </p:txBody>
      </p:sp>
      <p:sp>
        <p:nvSpPr>
          <p:cNvPr id="17" name="Isosceles Triangle 16">
            <a:extLst>
              <a:ext uri="{FF2B5EF4-FFF2-40B4-BE49-F238E27FC236}">
                <a16:creationId xmlns:a16="http://schemas.microsoft.com/office/drawing/2014/main" id="{3E2520DE-F5EC-E396-1736-AB8EA0033694}"/>
              </a:ext>
            </a:extLst>
          </p:cNvPr>
          <p:cNvSpPr/>
          <p:nvPr/>
        </p:nvSpPr>
        <p:spPr>
          <a:xfrm rot="10800000">
            <a:off x="353683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0909056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2" grpId="0" animBg="1"/>
      <p:bldP spid="24" grpId="0"/>
      <p:bldP spid="25" grpId="0" animBg="1"/>
      <p:bldP spid="26" grpId="0" animBg="1"/>
      <p:bldP spid="27" grpId="0" animBg="1"/>
      <p:bldP spid="34" grpId="0"/>
      <p:bldP spid="35" grpId="0" animBg="1"/>
      <p:bldP spid="36" grpId="0" animBg="1"/>
      <p:bldP spid="37" grpId="0" animBg="1"/>
      <p:bldP spid="3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DAA6B4-4FD5-DE34-880C-30ACA71D6D9E}"/>
            </a:ext>
          </a:extLst>
        </p:cNvPr>
        <p:cNvGrpSpPr/>
        <p:nvPr/>
      </p:nvGrpSpPr>
      <p:grpSpPr>
        <a:xfrm>
          <a:off x="0" y="0"/>
          <a:ext cx="0" cy="0"/>
          <a:chOff x="0" y="0"/>
          <a:chExt cx="0" cy="0"/>
        </a:xfrm>
      </p:grpSpPr>
      <p:grpSp>
        <p:nvGrpSpPr>
          <p:cNvPr id="9" name="Group 8">
            <a:extLst>
              <a:ext uri="{FF2B5EF4-FFF2-40B4-BE49-F238E27FC236}">
                <a16:creationId xmlns:a16="http://schemas.microsoft.com/office/drawing/2014/main" id="{A4685BD9-7EB4-D331-B039-6E6340D3A47D}"/>
              </a:ext>
            </a:extLst>
          </p:cNvPr>
          <p:cNvGrpSpPr/>
          <p:nvPr/>
        </p:nvGrpSpPr>
        <p:grpSpPr>
          <a:xfrm>
            <a:off x="0" y="428471"/>
            <a:ext cx="12191999" cy="557354"/>
            <a:chOff x="0" y="457200"/>
            <a:chExt cx="12191999" cy="606340"/>
          </a:xfrm>
        </p:grpSpPr>
        <p:sp>
          <p:nvSpPr>
            <p:cNvPr id="10" name="Rectangle 9">
              <a:extLst>
                <a:ext uri="{FF2B5EF4-FFF2-40B4-BE49-F238E27FC236}">
                  <a16:creationId xmlns:a16="http://schemas.microsoft.com/office/drawing/2014/main" id="{76C93BC5-41DA-543A-46CC-6B37656F9BBC}"/>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Definitions	    	</a:t>
              </a:r>
              <a:r>
                <a:rPr lang="en-IN" sz="1200" dirty="0">
                  <a:solidFill>
                    <a:schemeClr val="bg1"/>
                  </a:solidFill>
                  <a:latin typeface="Bahnschrift Light"/>
                  <a:cs typeface="Calibri"/>
                </a:rPr>
                <a:t>      </a:t>
              </a:r>
              <a:r>
                <a:rPr lang="en-IN" sz="1200" dirty="0">
                  <a:solidFill>
                    <a:schemeClr val="bg1">
                      <a:lumMod val="75000"/>
                    </a:schemeClr>
                  </a:solidFill>
                  <a:latin typeface="Bahnschrift Light"/>
                  <a:cs typeface="Calibri"/>
                </a:rPr>
                <a:t>Problem Statement		</a:t>
              </a:r>
              <a:r>
                <a:rPr lang="en-IN" sz="1200" dirty="0">
                  <a:solidFill>
                    <a:schemeClr val="bg1"/>
                  </a:solidFill>
                  <a:latin typeface="Bahnschrift Light"/>
                  <a:cs typeface="Calibri"/>
                </a:rPr>
                <a:t>Related Work</a:t>
              </a:r>
            </a:p>
          </p:txBody>
        </p:sp>
        <p:sp>
          <p:nvSpPr>
            <p:cNvPr id="11" name="Isosceles Triangle 10">
              <a:extLst>
                <a:ext uri="{FF2B5EF4-FFF2-40B4-BE49-F238E27FC236}">
                  <a16:creationId xmlns:a16="http://schemas.microsoft.com/office/drawing/2014/main" id="{03574482-6579-5CB0-10AC-C3B5925B53BE}"/>
                </a:ext>
              </a:extLst>
            </p:cNvPr>
            <p:cNvSpPr/>
            <p:nvPr/>
          </p:nvSpPr>
          <p:spPr>
            <a:xfrm rot="10800000">
              <a:off x="8204542"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grpSp>
      <p:sp>
        <p:nvSpPr>
          <p:cNvPr id="52" name="Rectangle 51">
            <a:extLst>
              <a:ext uri="{FF2B5EF4-FFF2-40B4-BE49-F238E27FC236}">
                <a16:creationId xmlns:a16="http://schemas.microsoft.com/office/drawing/2014/main" id="{4E859822-2D28-0CFA-9880-5FF5C649A2A4}"/>
              </a:ext>
            </a:extLst>
          </p:cNvPr>
          <p:cNvSpPr/>
          <p:nvPr/>
        </p:nvSpPr>
        <p:spPr>
          <a:xfrm>
            <a:off x="0" y="6356350"/>
            <a:ext cx="12192000" cy="501650"/>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US" sz="1000" dirty="0">
                <a:solidFill>
                  <a:schemeClr val="bg1"/>
                </a:solidFill>
              </a:rPr>
              <a:t>[1] Margaret </a:t>
            </a:r>
            <a:r>
              <a:rPr lang="en-US" sz="1000" dirty="0" err="1">
                <a:solidFill>
                  <a:schemeClr val="bg1"/>
                </a:solidFill>
              </a:rPr>
              <a:t>MBradley</a:t>
            </a:r>
            <a:r>
              <a:rPr lang="en-US" sz="1000" dirty="0">
                <a:solidFill>
                  <a:schemeClr val="bg1"/>
                </a:solidFill>
              </a:rPr>
              <a:t> </a:t>
            </a:r>
            <a:r>
              <a:rPr lang="en-US" sz="1000" dirty="0" err="1">
                <a:solidFill>
                  <a:schemeClr val="bg1"/>
                </a:solidFill>
              </a:rPr>
              <a:t>andPeter</a:t>
            </a:r>
            <a:r>
              <a:rPr lang="en-US" sz="1000" dirty="0">
                <a:solidFill>
                  <a:schemeClr val="bg1"/>
                </a:solidFill>
              </a:rPr>
              <a:t> J Lang. </a:t>
            </a:r>
            <a:r>
              <a:rPr lang="en-US" sz="1000" i="1" dirty="0">
                <a:solidFill>
                  <a:schemeClr val="bg1"/>
                </a:solidFill>
              </a:rPr>
              <a:t>Measuring emotion: the self-assessment manikin and the semantic differential, </a:t>
            </a:r>
            <a:r>
              <a:rPr lang="en-US" sz="1000" dirty="0">
                <a:solidFill>
                  <a:schemeClr val="bg1"/>
                </a:solidFill>
              </a:rPr>
              <a:t>1994</a:t>
            </a:r>
          </a:p>
          <a:p>
            <a:r>
              <a:rPr lang="en-US" sz="1000" dirty="0">
                <a:solidFill>
                  <a:schemeClr val="bg1"/>
                </a:solidFill>
                <a:latin typeface="+mj-lt"/>
              </a:rPr>
              <a:t>[2] </a:t>
            </a:r>
            <a:r>
              <a:rPr lang="en-US" sz="1000" dirty="0">
                <a:solidFill>
                  <a:schemeClr val="bg1"/>
                </a:solidFill>
              </a:rPr>
              <a:t>Joost </a:t>
            </a:r>
            <a:r>
              <a:rPr lang="en-US" sz="1000" dirty="0" err="1">
                <a:solidFill>
                  <a:schemeClr val="bg1"/>
                </a:solidFill>
              </a:rPr>
              <a:t>Broekens</a:t>
            </a:r>
            <a:r>
              <a:rPr lang="en-US" sz="1000" dirty="0">
                <a:solidFill>
                  <a:schemeClr val="bg1"/>
                </a:solidFill>
              </a:rPr>
              <a:t>, Anne </a:t>
            </a:r>
            <a:r>
              <a:rPr lang="en-US" sz="1000" dirty="0" err="1">
                <a:solidFill>
                  <a:schemeClr val="bg1"/>
                </a:solidFill>
              </a:rPr>
              <a:t>Pronker</a:t>
            </a:r>
            <a:r>
              <a:rPr lang="en-US" sz="1000" i="1" dirty="0">
                <a:solidFill>
                  <a:schemeClr val="bg1"/>
                </a:solidFill>
              </a:rPr>
              <a:t> Real time labeling of affect in music using the </a:t>
            </a:r>
            <a:r>
              <a:rPr lang="en-US" sz="1000" i="1" dirty="0" err="1">
                <a:solidFill>
                  <a:schemeClr val="bg1"/>
                </a:solidFill>
              </a:rPr>
              <a:t>affectbutton</a:t>
            </a:r>
            <a:r>
              <a:rPr lang="en-US" sz="1000" i="1" dirty="0">
                <a:solidFill>
                  <a:schemeClr val="bg1"/>
                </a:solidFill>
              </a:rPr>
              <a:t>, 2010</a:t>
            </a:r>
            <a:endParaRPr lang="en-US" sz="300" dirty="0">
              <a:solidFill>
                <a:schemeClr val="bg1"/>
              </a:solidFill>
              <a:latin typeface="+mj-lt"/>
            </a:endParaRPr>
          </a:p>
        </p:txBody>
      </p:sp>
      <p:sp>
        <p:nvSpPr>
          <p:cNvPr id="12" name="Slide Number Placeholder 11">
            <a:extLst>
              <a:ext uri="{FF2B5EF4-FFF2-40B4-BE49-F238E27FC236}">
                <a16:creationId xmlns:a16="http://schemas.microsoft.com/office/drawing/2014/main" id="{048DE5EA-00B5-449C-9D58-DFBC9784486B}"/>
              </a:ext>
            </a:extLst>
          </p:cNvPr>
          <p:cNvSpPr>
            <a:spLocks noGrp="1"/>
          </p:cNvSpPr>
          <p:nvPr>
            <p:ph type="sldNum" sz="quarter" idx="12"/>
          </p:nvPr>
        </p:nvSpPr>
        <p:spPr/>
        <p:txBody>
          <a:bodyPr/>
          <a:lstStyle/>
          <a:p>
            <a:fld id="{821DA933-34E6-4946-B97D-E0783D4A57BC}" type="slidenum">
              <a:rPr lang="en-IN" smtClean="0"/>
              <a:t>5</a:t>
            </a:fld>
            <a:endParaRPr lang="en-IN"/>
          </a:p>
        </p:txBody>
      </p:sp>
      <p:sp>
        <p:nvSpPr>
          <p:cNvPr id="41" name="Rectangle: Rounded Corners 40">
            <a:extLst>
              <a:ext uri="{FF2B5EF4-FFF2-40B4-BE49-F238E27FC236}">
                <a16:creationId xmlns:a16="http://schemas.microsoft.com/office/drawing/2014/main" id="{267D6A8D-E095-718C-74B9-D64C9A31EE60}"/>
              </a:ext>
            </a:extLst>
          </p:cNvPr>
          <p:cNvSpPr/>
          <p:nvPr/>
        </p:nvSpPr>
        <p:spPr>
          <a:xfrm>
            <a:off x="3678554" y="1144447"/>
            <a:ext cx="1934531" cy="895303"/>
          </a:xfrm>
          <a:prstGeom prst="round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Automate </a:t>
            </a:r>
          </a:p>
          <a:p>
            <a:pPr algn="ctr"/>
            <a:r>
              <a:rPr lang="en-IN" dirty="0"/>
              <a:t>Affect Analysis</a:t>
            </a:r>
          </a:p>
        </p:txBody>
      </p:sp>
      <p:sp>
        <p:nvSpPr>
          <p:cNvPr id="42" name="Rectangle: Rounded Corners 41">
            <a:extLst>
              <a:ext uri="{FF2B5EF4-FFF2-40B4-BE49-F238E27FC236}">
                <a16:creationId xmlns:a16="http://schemas.microsoft.com/office/drawing/2014/main" id="{A68F4DD8-73B0-A7F3-8D60-3483DED2360A}"/>
              </a:ext>
            </a:extLst>
          </p:cNvPr>
          <p:cNvSpPr/>
          <p:nvPr/>
        </p:nvSpPr>
        <p:spPr>
          <a:xfrm>
            <a:off x="6110809" y="1160077"/>
            <a:ext cx="1533224" cy="895303"/>
          </a:xfrm>
          <a:prstGeom prst="roundRect">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Predict PAD</a:t>
            </a:r>
          </a:p>
        </p:txBody>
      </p:sp>
      <p:pic>
        <p:nvPicPr>
          <p:cNvPr id="17" name="Picture 16" descr="A table of numbers with black text&#10;&#10;Description automatically generated">
            <a:extLst>
              <a:ext uri="{FF2B5EF4-FFF2-40B4-BE49-F238E27FC236}">
                <a16:creationId xmlns:a16="http://schemas.microsoft.com/office/drawing/2014/main" id="{72C73332-77CA-5DE4-85A3-896FFB277B7F}"/>
              </a:ext>
            </a:extLst>
          </p:cNvPr>
          <p:cNvPicPr>
            <a:picLocks noChangeAspect="1"/>
          </p:cNvPicPr>
          <p:nvPr/>
        </p:nvPicPr>
        <p:blipFill>
          <a:blip r:embed="rId3"/>
          <a:stretch>
            <a:fillRect/>
          </a:stretch>
        </p:blipFill>
        <p:spPr>
          <a:xfrm>
            <a:off x="1338175" y="2680571"/>
            <a:ext cx="4267501" cy="3200624"/>
          </a:xfrm>
          <a:prstGeom prst="rect">
            <a:avLst/>
          </a:prstGeom>
        </p:spPr>
      </p:pic>
      <p:pic>
        <p:nvPicPr>
          <p:cNvPr id="18" name="Picture 17" descr="A collage of different shapes&#10;&#10;Description automatically generated">
            <a:extLst>
              <a:ext uri="{FF2B5EF4-FFF2-40B4-BE49-F238E27FC236}">
                <a16:creationId xmlns:a16="http://schemas.microsoft.com/office/drawing/2014/main" id="{40421D2B-132C-B807-6D7F-24A93CB6027B}"/>
              </a:ext>
            </a:extLst>
          </p:cNvPr>
          <p:cNvPicPr>
            <a:picLocks noChangeAspect="1"/>
          </p:cNvPicPr>
          <p:nvPr/>
        </p:nvPicPr>
        <p:blipFill>
          <a:blip r:embed="rId4"/>
          <a:stretch>
            <a:fillRect/>
          </a:stretch>
        </p:blipFill>
        <p:spPr>
          <a:xfrm>
            <a:off x="6231350" y="2687979"/>
            <a:ext cx="4511262" cy="3248108"/>
          </a:xfrm>
          <a:prstGeom prst="rect">
            <a:avLst/>
          </a:prstGeom>
        </p:spPr>
      </p:pic>
      <p:sp>
        <p:nvSpPr>
          <p:cNvPr id="19" name="Arrow: Right 18">
            <a:extLst>
              <a:ext uri="{FF2B5EF4-FFF2-40B4-BE49-F238E27FC236}">
                <a16:creationId xmlns:a16="http://schemas.microsoft.com/office/drawing/2014/main" id="{8FE9C178-55EF-60B7-188C-589F17D7FE71}"/>
              </a:ext>
            </a:extLst>
          </p:cNvPr>
          <p:cNvSpPr/>
          <p:nvPr/>
        </p:nvSpPr>
        <p:spPr>
          <a:xfrm rot="5400000">
            <a:off x="4409659" y="2189726"/>
            <a:ext cx="392237" cy="258121"/>
          </a:xfrm>
          <a:prstGeom prst="rightArrow">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3EBF0C90-A903-62BD-CA6B-3DA70F1DFE32}"/>
              </a:ext>
            </a:extLst>
          </p:cNvPr>
          <p:cNvSpPr txBox="1"/>
          <p:nvPr/>
        </p:nvSpPr>
        <p:spPr>
          <a:xfrm>
            <a:off x="2499171" y="5872551"/>
            <a:ext cx="2446953" cy="246221"/>
          </a:xfrm>
          <a:prstGeom prst="rect">
            <a:avLst/>
          </a:prstGeom>
          <a:noFill/>
        </p:spPr>
        <p:txBody>
          <a:bodyPr wrap="square" rtlCol="0">
            <a:spAutoFit/>
          </a:bodyPr>
          <a:lstStyle/>
          <a:p>
            <a:r>
              <a:rPr lang="en-IN" sz="1000" dirty="0"/>
              <a:t>Semantic Differential Scale (SDS)</a:t>
            </a:r>
            <a:r>
              <a:rPr lang="en-IN" sz="1000" baseline="30000" dirty="0"/>
              <a:t>[1]</a:t>
            </a:r>
          </a:p>
        </p:txBody>
      </p:sp>
      <p:sp>
        <p:nvSpPr>
          <p:cNvPr id="3" name="TextBox 2">
            <a:extLst>
              <a:ext uri="{FF2B5EF4-FFF2-40B4-BE49-F238E27FC236}">
                <a16:creationId xmlns:a16="http://schemas.microsoft.com/office/drawing/2014/main" id="{21114889-039A-EDB4-BE51-1370768E278A}"/>
              </a:ext>
            </a:extLst>
          </p:cNvPr>
          <p:cNvSpPr txBox="1"/>
          <p:nvPr/>
        </p:nvSpPr>
        <p:spPr>
          <a:xfrm>
            <a:off x="7541217" y="5868230"/>
            <a:ext cx="2440983" cy="246221"/>
          </a:xfrm>
          <a:prstGeom prst="rect">
            <a:avLst/>
          </a:prstGeom>
          <a:noFill/>
        </p:spPr>
        <p:txBody>
          <a:bodyPr wrap="square" rtlCol="0">
            <a:spAutoFit/>
          </a:bodyPr>
          <a:lstStyle/>
          <a:p>
            <a:r>
              <a:rPr lang="en-IN" sz="1000" dirty="0"/>
              <a:t>Self-Assessment Manikin (SAM)</a:t>
            </a:r>
            <a:r>
              <a:rPr lang="en-IN" sz="1000" baseline="30000" dirty="0"/>
              <a:t>[2]</a:t>
            </a:r>
          </a:p>
        </p:txBody>
      </p:sp>
      <p:sp>
        <p:nvSpPr>
          <p:cNvPr id="4" name="Rectangle 3">
            <a:extLst>
              <a:ext uri="{FF2B5EF4-FFF2-40B4-BE49-F238E27FC236}">
                <a16:creationId xmlns:a16="http://schemas.microsoft.com/office/drawing/2014/main" id="{2923A325-14A6-F314-E377-B19E40E5D786}"/>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85000"/>
                  </a:schemeClr>
                </a:solidFill>
                <a:latin typeface="Bahnschrift Light"/>
              </a:rPr>
              <a:t> </a:t>
            </a:r>
            <a:r>
              <a:rPr lang="en-IN" sz="1200" dirty="0">
                <a:solidFill>
                  <a:schemeClr val="bg1">
                    <a:lumMod val="65000"/>
                  </a:schemeClr>
                </a:solidFill>
                <a:latin typeface="Bahnschrift Light"/>
              </a:rPr>
              <a:t>   </a:t>
            </a:r>
            <a:r>
              <a:rPr lang="en-IN" sz="1200" dirty="0">
                <a:solidFill>
                  <a:schemeClr val="bg1"/>
                </a:solidFill>
                <a:latin typeface="Bahnschrift Light"/>
              </a:rPr>
              <a:t>Motivation for thesis                </a:t>
            </a:r>
            <a:r>
              <a:rPr lang="en-IN" sz="1200" dirty="0">
                <a:solidFill>
                  <a:schemeClr val="bg1">
                    <a:lumMod val="65000"/>
                  </a:schemeClr>
                </a:solidFill>
                <a:latin typeface="Bahnschrift Light"/>
              </a:rPr>
              <a:t>Implementation               Study Results	Conclusion</a:t>
            </a:r>
          </a:p>
        </p:txBody>
      </p:sp>
      <p:sp>
        <p:nvSpPr>
          <p:cNvPr id="5" name="Isosceles Triangle 4">
            <a:extLst>
              <a:ext uri="{FF2B5EF4-FFF2-40B4-BE49-F238E27FC236}">
                <a16:creationId xmlns:a16="http://schemas.microsoft.com/office/drawing/2014/main" id="{5314D2C6-EB01-F8B5-79CC-F49193CAC1C0}"/>
              </a:ext>
            </a:extLst>
          </p:cNvPr>
          <p:cNvSpPr/>
          <p:nvPr/>
        </p:nvSpPr>
        <p:spPr>
          <a:xfrm rot="10800000">
            <a:off x="353683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73368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D3F895-8F83-3C63-AD15-E852885F3449}"/>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FDDC7CE8-B2AC-FD7A-78C7-FB53955C6E92}"/>
              </a:ext>
            </a:extLst>
          </p:cNvPr>
          <p:cNvGrpSpPr/>
          <p:nvPr/>
        </p:nvGrpSpPr>
        <p:grpSpPr>
          <a:xfrm>
            <a:off x="0" y="428471"/>
            <a:ext cx="12191999" cy="557354"/>
            <a:chOff x="0" y="457200"/>
            <a:chExt cx="12191999" cy="606340"/>
          </a:xfrm>
        </p:grpSpPr>
        <p:sp>
          <p:nvSpPr>
            <p:cNvPr id="13" name="Rectangle 12">
              <a:extLst>
                <a:ext uri="{FF2B5EF4-FFF2-40B4-BE49-F238E27FC236}">
                  <a16:creationId xmlns:a16="http://schemas.microsoft.com/office/drawing/2014/main" id="{DB183121-658B-DEF3-27DD-24DD87DBD58B}"/>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Definitions	    	</a:t>
              </a:r>
              <a:r>
                <a:rPr lang="en-IN" sz="1200" dirty="0">
                  <a:solidFill>
                    <a:schemeClr val="bg1"/>
                  </a:solidFill>
                  <a:latin typeface="Bahnschrift Light"/>
                  <a:cs typeface="Calibri"/>
                </a:rPr>
                <a:t>      </a:t>
              </a:r>
              <a:r>
                <a:rPr lang="en-IN" sz="1200" dirty="0">
                  <a:solidFill>
                    <a:schemeClr val="bg1">
                      <a:lumMod val="75000"/>
                    </a:schemeClr>
                  </a:solidFill>
                  <a:latin typeface="Bahnschrift Light"/>
                  <a:cs typeface="Calibri"/>
                </a:rPr>
                <a:t>Problem Statement		</a:t>
              </a:r>
              <a:r>
                <a:rPr lang="en-IN" sz="1200" dirty="0">
                  <a:solidFill>
                    <a:schemeClr val="bg1"/>
                  </a:solidFill>
                  <a:latin typeface="Bahnschrift Light"/>
                  <a:cs typeface="Calibri"/>
                </a:rPr>
                <a:t>Related Work</a:t>
              </a:r>
            </a:p>
          </p:txBody>
        </p:sp>
        <p:sp>
          <p:nvSpPr>
            <p:cNvPr id="14" name="Isosceles Triangle 13">
              <a:extLst>
                <a:ext uri="{FF2B5EF4-FFF2-40B4-BE49-F238E27FC236}">
                  <a16:creationId xmlns:a16="http://schemas.microsoft.com/office/drawing/2014/main" id="{2CCFD5C0-E660-F96C-8156-69A88191B56D}"/>
                </a:ext>
              </a:extLst>
            </p:cNvPr>
            <p:cNvSpPr/>
            <p:nvPr/>
          </p:nvSpPr>
          <p:spPr>
            <a:xfrm rot="10800000">
              <a:off x="8204542"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a:p>
          </p:txBody>
        </p:sp>
      </p:grpSp>
      <p:sp>
        <p:nvSpPr>
          <p:cNvPr id="27" name="Rectangle: Rounded Corners 26">
            <a:extLst>
              <a:ext uri="{FF2B5EF4-FFF2-40B4-BE49-F238E27FC236}">
                <a16:creationId xmlns:a16="http://schemas.microsoft.com/office/drawing/2014/main" id="{18B3BE9B-D6F1-565C-6852-8E4E2EB844EB}"/>
              </a:ext>
            </a:extLst>
          </p:cNvPr>
          <p:cNvSpPr/>
          <p:nvPr/>
        </p:nvSpPr>
        <p:spPr>
          <a:xfrm>
            <a:off x="6450904" y="2911978"/>
            <a:ext cx="2172222" cy="2885991"/>
          </a:xfrm>
          <a:prstGeom prst="roundRect">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Rectangle 51">
            <a:extLst>
              <a:ext uri="{FF2B5EF4-FFF2-40B4-BE49-F238E27FC236}">
                <a16:creationId xmlns:a16="http://schemas.microsoft.com/office/drawing/2014/main" id="{087E281C-6685-F2F5-B612-1B4BE3BB426E}"/>
              </a:ext>
            </a:extLst>
          </p:cNvPr>
          <p:cNvSpPr/>
          <p:nvPr/>
        </p:nvSpPr>
        <p:spPr>
          <a:xfrm>
            <a:off x="0" y="6111269"/>
            <a:ext cx="12192000" cy="746731"/>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IN" sz="800" dirty="0">
                <a:solidFill>
                  <a:schemeClr val="bg1"/>
                </a:solidFill>
              </a:rPr>
              <a:t>Luca Romeo, Andrea Cavallo, Lucia Pepa, et al. Multiple instance learning for emotion recognition using physiological signals. 2019</a:t>
            </a:r>
          </a:p>
          <a:p>
            <a:r>
              <a:rPr lang="en-US" sz="800" dirty="0" err="1">
                <a:solidFill>
                  <a:schemeClr val="bg1"/>
                </a:solidFill>
              </a:rPr>
              <a:t>Juhee</a:t>
            </a:r>
            <a:r>
              <a:rPr lang="en-US" sz="800" dirty="0">
                <a:solidFill>
                  <a:schemeClr val="bg1"/>
                </a:solidFill>
              </a:rPr>
              <a:t> Kim, et al. Prediction of the Emotion Responses to Poster Designs based on Graphical Features: A Machine learning-driven Approach, </a:t>
            </a:r>
            <a:r>
              <a:rPr lang="en-US" sz="700" dirty="0">
                <a:solidFill>
                  <a:schemeClr val="bg1"/>
                </a:solidFill>
              </a:rPr>
              <a:t>2020</a:t>
            </a:r>
          </a:p>
          <a:p>
            <a:r>
              <a:rPr lang="en-IN" sz="800" dirty="0" err="1">
                <a:solidFill>
                  <a:schemeClr val="bg1"/>
                </a:solidFill>
              </a:rPr>
              <a:t>Jadisha</a:t>
            </a:r>
            <a:r>
              <a:rPr lang="en-IN" sz="800" dirty="0">
                <a:solidFill>
                  <a:schemeClr val="bg1"/>
                </a:solidFill>
              </a:rPr>
              <a:t> Cornejo and Helio </a:t>
            </a:r>
            <a:r>
              <a:rPr lang="en-IN" sz="800" dirty="0" err="1">
                <a:solidFill>
                  <a:schemeClr val="bg1"/>
                </a:solidFill>
              </a:rPr>
              <a:t>Pedrini</a:t>
            </a:r>
            <a:r>
              <a:rPr lang="en-IN" sz="800" dirty="0">
                <a:solidFill>
                  <a:schemeClr val="bg1"/>
                </a:solidFill>
              </a:rPr>
              <a:t> Bimodal emotion recognition based on audio and facial parts using deep convolutional neural networks, 2019</a:t>
            </a:r>
          </a:p>
          <a:p>
            <a:endParaRPr lang="en-US" sz="700" dirty="0">
              <a:solidFill>
                <a:schemeClr val="bg1"/>
              </a:solidFill>
            </a:endParaRPr>
          </a:p>
          <a:p>
            <a:endParaRPr lang="en-US" sz="300" dirty="0">
              <a:solidFill>
                <a:schemeClr val="bg1"/>
              </a:solidFill>
              <a:latin typeface="+mj-lt"/>
            </a:endParaRPr>
          </a:p>
        </p:txBody>
      </p:sp>
      <p:sp>
        <p:nvSpPr>
          <p:cNvPr id="12" name="Slide Number Placeholder 11">
            <a:extLst>
              <a:ext uri="{FF2B5EF4-FFF2-40B4-BE49-F238E27FC236}">
                <a16:creationId xmlns:a16="http://schemas.microsoft.com/office/drawing/2014/main" id="{42B4E079-FF43-4CF4-F124-49F500582729}"/>
              </a:ext>
            </a:extLst>
          </p:cNvPr>
          <p:cNvSpPr>
            <a:spLocks noGrp="1"/>
          </p:cNvSpPr>
          <p:nvPr>
            <p:ph type="sldNum" sz="quarter" idx="12"/>
          </p:nvPr>
        </p:nvSpPr>
        <p:spPr/>
        <p:txBody>
          <a:bodyPr/>
          <a:lstStyle/>
          <a:p>
            <a:fld id="{821DA933-34E6-4946-B97D-E0783D4A57BC}" type="slidenum">
              <a:rPr lang="en-IN" smtClean="0"/>
              <a:t>6</a:t>
            </a:fld>
            <a:endParaRPr lang="en-IN"/>
          </a:p>
        </p:txBody>
      </p:sp>
      <p:sp>
        <p:nvSpPr>
          <p:cNvPr id="41" name="Rectangle: Rounded Corners 40">
            <a:extLst>
              <a:ext uri="{FF2B5EF4-FFF2-40B4-BE49-F238E27FC236}">
                <a16:creationId xmlns:a16="http://schemas.microsoft.com/office/drawing/2014/main" id="{E508D55B-AAE2-9765-F2CA-52AAC9F14D91}"/>
              </a:ext>
            </a:extLst>
          </p:cNvPr>
          <p:cNvSpPr/>
          <p:nvPr/>
        </p:nvSpPr>
        <p:spPr>
          <a:xfrm>
            <a:off x="3678554" y="1144447"/>
            <a:ext cx="1934531" cy="895303"/>
          </a:xfrm>
          <a:prstGeom prst="roundRect">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Automate </a:t>
            </a:r>
          </a:p>
          <a:p>
            <a:pPr algn="ctr"/>
            <a:r>
              <a:rPr lang="en-IN" dirty="0"/>
              <a:t>Affect Analysis</a:t>
            </a:r>
          </a:p>
        </p:txBody>
      </p:sp>
      <p:sp>
        <p:nvSpPr>
          <p:cNvPr id="42" name="Rectangle: Rounded Corners 41">
            <a:extLst>
              <a:ext uri="{FF2B5EF4-FFF2-40B4-BE49-F238E27FC236}">
                <a16:creationId xmlns:a16="http://schemas.microsoft.com/office/drawing/2014/main" id="{0974B5DA-3E8C-46F3-515E-C6BF6998B3CB}"/>
              </a:ext>
            </a:extLst>
          </p:cNvPr>
          <p:cNvSpPr/>
          <p:nvPr/>
        </p:nvSpPr>
        <p:spPr>
          <a:xfrm>
            <a:off x="6110809" y="1160077"/>
            <a:ext cx="1533224" cy="895303"/>
          </a:xfrm>
          <a:prstGeom prst="roundRect">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Predict PAD</a:t>
            </a:r>
          </a:p>
        </p:txBody>
      </p:sp>
      <p:sp>
        <p:nvSpPr>
          <p:cNvPr id="19" name="Arrow: Right 18">
            <a:extLst>
              <a:ext uri="{FF2B5EF4-FFF2-40B4-BE49-F238E27FC236}">
                <a16:creationId xmlns:a16="http://schemas.microsoft.com/office/drawing/2014/main" id="{6218DD52-C534-BDCD-0DF8-3E007B823C8E}"/>
              </a:ext>
            </a:extLst>
          </p:cNvPr>
          <p:cNvSpPr/>
          <p:nvPr/>
        </p:nvSpPr>
        <p:spPr>
          <a:xfrm rot="5400000">
            <a:off x="6726969" y="2189726"/>
            <a:ext cx="392237" cy="258121"/>
          </a:xfrm>
          <a:prstGeom prst="rightArrow">
            <a:avLst/>
          </a:prstGeom>
          <a:solidFill>
            <a:srgbClr val="1F80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5" name="Group 24">
            <a:extLst>
              <a:ext uri="{FF2B5EF4-FFF2-40B4-BE49-F238E27FC236}">
                <a16:creationId xmlns:a16="http://schemas.microsoft.com/office/drawing/2014/main" id="{2AB2F09C-B1EB-CF17-0130-66D31C8465B9}"/>
              </a:ext>
            </a:extLst>
          </p:cNvPr>
          <p:cNvGrpSpPr/>
          <p:nvPr/>
        </p:nvGrpSpPr>
        <p:grpSpPr>
          <a:xfrm>
            <a:off x="1658069" y="3101292"/>
            <a:ext cx="736486" cy="1069768"/>
            <a:chOff x="593357" y="2824239"/>
            <a:chExt cx="736486" cy="1069768"/>
          </a:xfrm>
        </p:grpSpPr>
        <p:pic>
          <p:nvPicPr>
            <p:cNvPr id="1028" name="Picture 4" descr="Eeg - Free technology icons">
              <a:extLst>
                <a:ext uri="{FF2B5EF4-FFF2-40B4-BE49-F238E27FC236}">
                  <a16:creationId xmlns:a16="http://schemas.microsoft.com/office/drawing/2014/main" id="{1A32907D-3A3C-44CB-E4C4-83957C6AAF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357" y="2824239"/>
              <a:ext cx="736486" cy="73648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655AE1E-9B75-A038-6BA5-7D675989316E}"/>
                </a:ext>
              </a:extLst>
            </p:cNvPr>
            <p:cNvSpPr txBox="1"/>
            <p:nvPr/>
          </p:nvSpPr>
          <p:spPr>
            <a:xfrm>
              <a:off x="624149" y="3524675"/>
              <a:ext cx="613143" cy="369332"/>
            </a:xfrm>
            <a:prstGeom prst="rect">
              <a:avLst/>
            </a:prstGeom>
            <a:noFill/>
          </p:spPr>
          <p:txBody>
            <a:bodyPr wrap="square" rtlCol="0">
              <a:spAutoFit/>
            </a:bodyPr>
            <a:lstStyle/>
            <a:p>
              <a:r>
                <a:rPr lang="en-IN" dirty="0"/>
                <a:t>EEG</a:t>
              </a:r>
            </a:p>
          </p:txBody>
        </p:sp>
      </p:grpSp>
      <p:grpSp>
        <p:nvGrpSpPr>
          <p:cNvPr id="24" name="Group 23">
            <a:extLst>
              <a:ext uri="{FF2B5EF4-FFF2-40B4-BE49-F238E27FC236}">
                <a16:creationId xmlns:a16="http://schemas.microsoft.com/office/drawing/2014/main" id="{D154677F-4C18-8721-49A7-6CDAB5931FAD}"/>
              </a:ext>
            </a:extLst>
          </p:cNvPr>
          <p:cNvGrpSpPr/>
          <p:nvPr/>
        </p:nvGrpSpPr>
        <p:grpSpPr>
          <a:xfrm>
            <a:off x="1391030" y="4369180"/>
            <a:ext cx="1181401" cy="1326280"/>
            <a:chOff x="326318" y="4092127"/>
            <a:chExt cx="1181401" cy="1326280"/>
          </a:xfrm>
        </p:grpSpPr>
        <p:pic>
          <p:nvPicPr>
            <p:cNvPr id="1026" name="Picture 2" descr="Connect IQ Store | Watch Faces and Apps | Garmin">
              <a:extLst>
                <a:ext uri="{FF2B5EF4-FFF2-40B4-BE49-F238E27FC236}">
                  <a16:creationId xmlns:a16="http://schemas.microsoft.com/office/drawing/2014/main" id="{0733486D-0E0F-69B0-7380-5014E0ED3340}"/>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326318" y="4092127"/>
              <a:ext cx="1181401" cy="120469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1180120-2A40-638C-19A0-CE33BECD1426}"/>
                </a:ext>
              </a:extLst>
            </p:cNvPr>
            <p:cNvSpPr txBox="1"/>
            <p:nvPr/>
          </p:nvSpPr>
          <p:spPr>
            <a:xfrm>
              <a:off x="641325" y="5049075"/>
              <a:ext cx="613143" cy="369332"/>
            </a:xfrm>
            <a:prstGeom prst="rect">
              <a:avLst/>
            </a:prstGeom>
            <a:noFill/>
          </p:spPr>
          <p:txBody>
            <a:bodyPr wrap="square" rtlCol="0">
              <a:spAutoFit/>
            </a:bodyPr>
            <a:lstStyle/>
            <a:p>
              <a:r>
                <a:rPr lang="en-IN" dirty="0"/>
                <a:t>ECG</a:t>
              </a:r>
            </a:p>
          </p:txBody>
        </p:sp>
      </p:grpSp>
      <p:grpSp>
        <p:nvGrpSpPr>
          <p:cNvPr id="21" name="Group 20">
            <a:extLst>
              <a:ext uri="{FF2B5EF4-FFF2-40B4-BE49-F238E27FC236}">
                <a16:creationId xmlns:a16="http://schemas.microsoft.com/office/drawing/2014/main" id="{545434F1-0368-D932-D378-57D02EC6459A}"/>
              </a:ext>
            </a:extLst>
          </p:cNvPr>
          <p:cNvGrpSpPr/>
          <p:nvPr/>
        </p:nvGrpSpPr>
        <p:grpSpPr>
          <a:xfrm>
            <a:off x="3702802" y="3057564"/>
            <a:ext cx="894624" cy="1159732"/>
            <a:chOff x="2638090" y="2780511"/>
            <a:chExt cx="894624" cy="1159732"/>
          </a:xfrm>
        </p:grpSpPr>
        <p:pic>
          <p:nvPicPr>
            <p:cNvPr id="1038" name="Picture 14" descr="Video Camera Icon PNG Transparent Background, Free Download #35733 -  FreeIconsPNG">
              <a:extLst>
                <a:ext uri="{FF2B5EF4-FFF2-40B4-BE49-F238E27FC236}">
                  <a16:creationId xmlns:a16="http://schemas.microsoft.com/office/drawing/2014/main" id="{5DBCDBAE-D2FF-8987-A606-046BC445CCD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38090" y="2780511"/>
              <a:ext cx="836379" cy="83637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6CE6D77-AD47-ACBF-8594-C06BF14FF78A}"/>
                </a:ext>
              </a:extLst>
            </p:cNvPr>
            <p:cNvSpPr txBox="1"/>
            <p:nvPr/>
          </p:nvSpPr>
          <p:spPr>
            <a:xfrm>
              <a:off x="2696335" y="3570911"/>
              <a:ext cx="836379" cy="369332"/>
            </a:xfrm>
            <a:prstGeom prst="rect">
              <a:avLst/>
            </a:prstGeom>
            <a:noFill/>
          </p:spPr>
          <p:txBody>
            <a:bodyPr wrap="square" rtlCol="0">
              <a:spAutoFit/>
            </a:bodyPr>
            <a:lstStyle/>
            <a:p>
              <a:r>
                <a:rPr lang="en-IN" dirty="0"/>
                <a:t>Video</a:t>
              </a:r>
            </a:p>
          </p:txBody>
        </p:sp>
      </p:grpSp>
      <p:grpSp>
        <p:nvGrpSpPr>
          <p:cNvPr id="23" name="Group 22">
            <a:extLst>
              <a:ext uri="{FF2B5EF4-FFF2-40B4-BE49-F238E27FC236}">
                <a16:creationId xmlns:a16="http://schemas.microsoft.com/office/drawing/2014/main" id="{9EA43696-AAC9-3F41-C05E-5720224E26F7}"/>
              </a:ext>
            </a:extLst>
          </p:cNvPr>
          <p:cNvGrpSpPr/>
          <p:nvPr/>
        </p:nvGrpSpPr>
        <p:grpSpPr>
          <a:xfrm>
            <a:off x="3653611" y="4308833"/>
            <a:ext cx="1154577" cy="1248920"/>
            <a:chOff x="1450033" y="3470189"/>
            <a:chExt cx="1154577" cy="1248920"/>
          </a:xfrm>
        </p:grpSpPr>
        <p:pic>
          <p:nvPicPr>
            <p:cNvPr id="1032" name="Picture 8" descr="Audio - Free technology icons">
              <a:extLst>
                <a:ext uri="{FF2B5EF4-FFF2-40B4-BE49-F238E27FC236}">
                  <a16:creationId xmlns:a16="http://schemas.microsoft.com/office/drawing/2014/main" id="{E01ADBCC-BADB-8FFC-83EA-34183DBC08F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450033" y="3470189"/>
              <a:ext cx="1154577" cy="115457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BA438E48-5513-4A98-7263-2214D549E1C2}"/>
                </a:ext>
              </a:extLst>
            </p:cNvPr>
            <p:cNvSpPr txBox="1"/>
            <p:nvPr/>
          </p:nvSpPr>
          <p:spPr>
            <a:xfrm>
              <a:off x="1559027" y="4349777"/>
              <a:ext cx="836379" cy="369332"/>
            </a:xfrm>
            <a:prstGeom prst="rect">
              <a:avLst/>
            </a:prstGeom>
            <a:noFill/>
          </p:spPr>
          <p:txBody>
            <a:bodyPr wrap="square" rtlCol="0">
              <a:spAutoFit/>
            </a:bodyPr>
            <a:lstStyle/>
            <a:p>
              <a:r>
                <a:rPr lang="en-IN" dirty="0"/>
                <a:t>Audio</a:t>
              </a:r>
            </a:p>
          </p:txBody>
        </p:sp>
      </p:grpSp>
      <p:grpSp>
        <p:nvGrpSpPr>
          <p:cNvPr id="22" name="Group 21">
            <a:extLst>
              <a:ext uri="{FF2B5EF4-FFF2-40B4-BE49-F238E27FC236}">
                <a16:creationId xmlns:a16="http://schemas.microsoft.com/office/drawing/2014/main" id="{805B2310-F77D-C05A-AB8D-4812773DF9A2}"/>
              </a:ext>
            </a:extLst>
          </p:cNvPr>
          <p:cNvGrpSpPr/>
          <p:nvPr/>
        </p:nvGrpSpPr>
        <p:grpSpPr>
          <a:xfrm>
            <a:off x="2652201" y="3986394"/>
            <a:ext cx="950203" cy="1149599"/>
            <a:chOff x="2654659" y="4294510"/>
            <a:chExt cx="950203" cy="1149599"/>
          </a:xfrm>
        </p:grpSpPr>
        <p:pic>
          <p:nvPicPr>
            <p:cNvPr id="1042" name="Picture 18" descr="20+ Aesthetic Messages Icons - Get Cool Messages Icon Aesthetic">
              <a:extLst>
                <a:ext uri="{FF2B5EF4-FFF2-40B4-BE49-F238E27FC236}">
                  <a16:creationId xmlns:a16="http://schemas.microsoft.com/office/drawing/2014/main" id="{728A77A0-DB5E-1CB0-6313-5C26F3C5C59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654659" y="4294510"/>
              <a:ext cx="730477" cy="73047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AFFB065D-B833-0E87-3175-779FB86A105C}"/>
                </a:ext>
              </a:extLst>
            </p:cNvPr>
            <p:cNvSpPr txBox="1"/>
            <p:nvPr/>
          </p:nvSpPr>
          <p:spPr>
            <a:xfrm>
              <a:off x="2768483" y="5074777"/>
              <a:ext cx="836379" cy="369332"/>
            </a:xfrm>
            <a:prstGeom prst="rect">
              <a:avLst/>
            </a:prstGeom>
            <a:noFill/>
          </p:spPr>
          <p:txBody>
            <a:bodyPr wrap="square" rtlCol="0">
              <a:spAutoFit/>
            </a:bodyPr>
            <a:lstStyle/>
            <a:p>
              <a:r>
                <a:rPr lang="en-IN" dirty="0"/>
                <a:t>Text</a:t>
              </a:r>
            </a:p>
          </p:txBody>
        </p:sp>
      </p:grpSp>
      <p:sp>
        <p:nvSpPr>
          <p:cNvPr id="11" name="TextBox 10">
            <a:extLst>
              <a:ext uri="{FF2B5EF4-FFF2-40B4-BE49-F238E27FC236}">
                <a16:creationId xmlns:a16="http://schemas.microsoft.com/office/drawing/2014/main" id="{C50FD37E-136C-140B-F187-9AA2CEB966A4}"/>
              </a:ext>
            </a:extLst>
          </p:cNvPr>
          <p:cNvSpPr txBox="1"/>
          <p:nvPr/>
        </p:nvSpPr>
        <p:spPr>
          <a:xfrm>
            <a:off x="6676902" y="3300912"/>
            <a:ext cx="1738733" cy="2031325"/>
          </a:xfrm>
          <a:prstGeom prst="rect">
            <a:avLst/>
          </a:prstGeom>
          <a:noFill/>
        </p:spPr>
        <p:txBody>
          <a:bodyPr wrap="square" rtlCol="0">
            <a:spAutoFit/>
          </a:bodyPr>
          <a:lstStyle/>
          <a:p>
            <a:pPr algn="ctr"/>
            <a:r>
              <a:rPr lang="en-IN" dirty="0"/>
              <a:t>Pleasure        </a:t>
            </a:r>
          </a:p>
          <a:p>
            <a:pPr algn="ctr"/>
            <a:endParaRPr lang="en-IN" dirty="0"/>
          </a:p>
          <a:p>
            <a:pPr algn="ctr"/>
            <a:endParaRPr lang="en-IN" dirty="0"/>
          </a:p>
          <a:p>
            <a:pPr algn="ctr"/>
            <a:r>
              <a:rPr lang="en-IN" dirty="0"/>
              <a:t>Arousal        </a:t>
            </a:r>
          </a:p>
          <a:p>
            <a:pPr algn="ctr"/>
            <a:endParaRPr lang="en-IN" dirty="0"/>
          </a:p>
          <a:p>
            <a:pPr algn="ctr"/>
            <a:endParaRPr lang="en-IN" dirty="0"/>
          </a:p>
          <a:p>
            <a:pPr algn="ctr"/>
            <a:r>
              <a:rPr lang="en-IN" dirty="0"/>
              <a:t>Dominance</a:t>
            </a:r>
          </a:p>
        </p:txBody>
      </p:sp>
      <p:sp>
        <p:nvSpPr>
          <p:cNvPr id="15" name="Rectangle: Rounded Corners 14">
            <a:extLst>
              <a:ext uri="{FF2B5EF4-FFF2-40B4-BE49-F238E27FC236}">
                <a16:creationId xmlns:a16="http://schemas.microsoft.com/office/drawing/2014/main" id="{21187C35-6BD0-7C2C-EA6E-3600437D1F97}"/>
              </a:ext>
            </a:extLst>
          </p:cNvPr>
          <p:cNvSpPr/>
          <p:nvPr/>
        </p:nvSpPr>
        <p:spPr>
          <a:xfrm>
            <a:off x="9018958" y="2887055"/>
            <a:ext cx="1295615" cy="757936"/>
          </a:xfrm>
          <a:prstGeom prst="roundRect">
            <a:avLst/>
          </a:prstGeom>
          <a:solidFill>
            <a:schemeClr val="tx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1"/>
                </a:solidFill>
              </a:rPr>
              <a:t>Emotion Prediction</a:t>
            </a:r>
          </a:p>
        </p:txBody>
      </p:sp>
      <p:sp>
        <p:nvSpPr>
          <p:cNvPr id="16" name="Rectangle: Rounded Corners 15">
            <a:extLst>
              <a:ext uri="{FF2B5EF4-FFF2-40B4-BE49-F238E27FC236}">
                <a16:creationId xmlns:a16="http://schemas.microsoft.com/office/drawing/2014/main" id="{772BB041-F491-2061-EA51-5FCDF662FAB3}"/>
              </a:ext>
            </a:extLst>
          </p:cNvPr>
          <p:cNvSpPr/>
          <p:nvPr/>
        </p:nvSpPr>
        <p:spPr>
          <a:xfrm>
            <a:off x="9018958" y="4037163"/>
            <a:ext cx="1295615" cy="757936"/>
          </a:xfrm>
          <a:prstGeom prst="roundRect">
            <a:avLst/>
          </a:prstGeom>
          <a:solidFill>
            <a:schemeClr val="tx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1"/>
                </a:solidFill>
              </a:rPr>
              <a:t>Fear classification </a:t>
            </a:r>
          </a:p>
        </p:txBody>
      </p:sp>
      <p:sp>
        <p:nvSpPr>
          <p:cNvPr id="26" name="Rectangle: Rounded Corners 25">
            <a:extLst>
              <a:ext uri="{FF2B5EF4-FFF2-40B4-BE49-F238E27FC236}">
                <a16:creationId xmlns:a16="http://schemas.microsoft.com/office/drawing/2014/main" id="{7021F032-9C50-7DED-9BC4-3064392F45B5}"/>
              </a:ext>
            </a:extLst>
          </p:cNvPr>
          <p:cNvSpPr/>
          <p:nvPr/>
        </p:nvSpPr>
        <p:spPr>
          <a:xfrm>
            <a:off x="9024502" y="5223214"/>
            <a:ext cx="1295615" cy="757936"/>
          </a:xfrm>
          <a:prstGeom prst="roundRect">
            <a:avLst/>
          </a:prstGeom>
          <a:solidFill>
            <a:schemeClr val="tx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tx1"/>
                </a:solidFill>
              </a:rPr>
              <a:t>Action recognition</a:t>
            </a:r>
          </a:p>
        </p:txBody>
      </p:sp>
      <p:sp>
        <p:nvSpPr>
          <p:cNvPr id="47" name="Rectangle 46">
            <a:extLst>
              <a:ext uri="{FF2B5EF4-FFF2-40B4-BE49-F238E27FC236}">
                <a16:creationId xmlns:a16="http://schemas.microsoft.com/office/drawing/2014/main" id="{DA3284DA-5FD3-E165-127D-4344EAC6219F}"/>
              </a:ext>
            </a:extLst>
          </p:cNvPr>
          <p:cNvSpPr/>
          <p:nvPr/>
        </p:nvSpPr>
        <p:spPr>
          <a:xfrm>
            <a:off x="2554422" y="2688014"/>
            <a:ext cx="6176841" cy="3286730"/>
          </a:xfrm>
          <a:prstGeom prst="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IN"/>
          </a:p>
        </p:txBody>
      </p:sp>
      <p:sp>
        <p:nvSpPr>
          <p:cNvPr id="2" name="TextBox 1">
            <a:extLst>
              <a:ext uri="{FF2B5EF4-FFF2-40B4-BE49-F238E27FC236}">
                <a16:creationId xmlns:a16="http://schemas.microsoft.com/office/drawing/2014/main" id="{745EF77E-162E-4971-11AD-B4D85D438799}"/>
              </a:ext>
            </a:extLst>
          </p:cNvPr>
          <p:cNvSpPr txBox="1"/>
          <p:nvPr/>
        </p:nvSpPr>
        <p:spPr>
          <a:xfrm>
            <a:off x="6226084" y="6135656"/>
            <a:ext cx="4769031" cy="707886"/>
          </a:xfrm>
          <a:prstGeom prst="rect">
            <a:avLst/>
          </a:prstGeom>
          <a:noFill/>
        </p:spPr>
        <p:txBody>
          <a:bodyPr wrap="square" rtlCol="0">
            <a:spAutoFit/>
          </a:bodyPr>
          <a:lstStyle/>
          <a:p>
            <a:r>
              <a:rPr lang="en-IN" sz="800" dirty="0">
                <a:solidFill>
                  <a:schemeClr val="bg1"/>
                </a:solidFill>
              </a:rPr>
              <a:t>Durgesh Nandini, Jyoti Yadav Design of sub </a:t>
            </a:r>
            <a:r>
              <a:rPr lang="en-IN" sz="800" dirty="0" err="1">
                <a:solidFill>
                  <a:schemeClr val="bg1"/>
                </a:solidFill>
              </a:rPr>
              <a:t>ject</a:t>
            </a:r>
            <a:r>
              <a:rPr lang="en-IN" sz="800" dirty="0">
                <a:solidFill>
                  <a:schemeClr val="bg1"/>
                </a:solidFill>
              </a:rPr>
              <a:t> independent 3D VAD emotion detection system using EEG signals and machine learning algorithms 2023</a:t>
            </a:r>
          </a:p>
          <a:p>
            <a:r>
              <a:rPr lang="en-IN" sz="800" dirty="0">
                <a:solidFill>
                  <a:schemeClr val="bg1"/>
                </a:solidFill>
              </a:rPr>
              <a:t>Muhammad Bilal Shaikh, et al. Multimodal fusion for audio-image and video action </a:t>
            </a:r>
            <a:r>
              <a:rPr lang="en-IN" sz="800" dirty="0" err="1">
                <a:solidFill>
                  <a:schemeClr val="bg1"/>
                </a:solidFill>
              </a:rPr>
              <a:t>recogni</a:t>
            </a:r>
            <a:r>
              <a:rPr lang="en-IN" sz="800" dirty="0">
                <a:solidFill>
                  <a:schemeClr val="bg1"/>
                </a:solidFill>
              </a:rPr>
              <a:t> </a:t>
            </a:r>
            <a:r>
              <a:rPr lang="en-IN" sz="800" dirty="0" err="1">
                <a:solidFill>
                  <a:schemeClr val="bg1"/>
                </a:solidFill>
              </a:rPr>
              <a:t>tion</a:t>
            </a:r>
            <a:r>
              <a:rPr lang="en-IN" sz="800" dirty="0">
                <a:solidFill>
                  <a:schemeClr val="bg1"/>
                </a:solidFill>
              </a:rPr>
              <a:t>, 2024</a:t>
            </a:r>
          </a:p>
          <a:p>
            <a:r>
              <a:rPr lang="en-US" sz="800" dirty="0">
                <a:solidFill>
                  <a:schemeClr val="bg1"/>
                </a:solidFill>
              </a:rPr>
              <a:t>Hessel R Bosma. Audio-visual Correlation from Cross-modal Attention in Self supervised Transformers on Videos of Musical Performances. 2022</a:t>
            </a:r>
            <a:endParaRPr lang="en-IN" sz="800" dirty="0">
              <a:solidFill>
                <a:schemeClr val="bg1"/>
              </a:solidFill>
            </a:endParaRPr>
          </a:p>
        </p:txBody>
      </p:sp>
      <p:sp>
        <p:nvSpPr>
          <p:cNvPr id="3" name="Rectangle 2">
            <a:extLst>
              <a:ext uri="{FF2B5EF4-FFF2-40B4-BE49-F238E27FC236}">
                <a16:creationId xmlns:a16="http://schemas.microsoft.com/office/drawing/2014/main" id="{0753FD97-7D71-99E9-F1E0-82CA36692680}"/>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85000"/>
                  </a:schemeClr>
                </a:solidFill>
                <a:latin typeface="Bahnschrift Light"/>
              </a:rPr>
              <a:t> </a:t>
            </a:r>
            <a:r>
              <a:rPr lang="en-IN" sz="1200" dirty="0">
                <a:solidFill>
                  <a:schemeClr val="bg1">
                    <a:lumMod val="65000"/>
                  </a:schemeClr>
                </a:solidFill>
                <a:latin typeface="Bahnschrift Light"/>
              </a:rPr>
              <a:t>   </a:t>
            </a:r>
            <a:r>
              <a:rPr lang="en-IN" sz="1200" dirty="0">
                <a:solidFill>
                  <a:schemeClr val="bg1"/>
                </a:solidFill>
                <a:latin typeface="Bahnschrift Light"/>
              </a:rPr>
              <a:t>Motivation for thesis                </a:t>
            </a:r>
            <a:r>
              <a:rPr lang="en-IN" sz="1200" dirty="0">
                <a:solidFill>
                  <a:schemeClr val="bg1">
                    <a:lumMod val="65000"/>
                  </a:schemeClr>
                </a:solidFill>
                <a:latin typeface="Bahnschrift Light"/>
              </a:rPr>
              <a:t>Implementation               Study Results	Conclusion</a:t>
            </a:r>
          </a:p>
        </p:txBody>
      </p:sp>
      <p:sp>
        <p:nvSpPr>
          <p:cNvPr id="7" name="Isosceles Triangle 6">
            <a:extLst>
              <a:ext uri="{FF2B5EF4-FFF2-40B4-BE49-F238E27FC236}">
                <a16:creationId xmlns:a16="http://schemas.microsoft.com/office/drawing/2014/main" id="{CFE2291D-95B9-F493-952F-6146CA145761}"/>
              </a:ext>
            </a:extLst>
          </p:cNvPr>
          <p:cNvSpPr/>
          <p:nvPr/>
        </p:nvSpPr>
        <p:spPr>
          <a:xfrm rot="10800000">
            <a:off x="353683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6403842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58D0005-D17A-DB20-C967-55FC66A1D7F6}"/>
              </a:ext>
            </a:extLst>
          </p:cNvPr>
          <p:cNvSpPr/>
          <p:nvPr/>
        </p:nvSpPr>
        <p:spPr>
          <a:xfrm>
            <a:off x="0" y="6349012"/>
            <a:ext cx="12192000" cy="50898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IN" sz="900" dirty="0">
                <a:solidFill>
                  <a:schemeClr val="bg1"/>
                </a:solidFill>
                <a:latin typeface="+mj-lt"/>
              </a:rPr>
              <a:t>Sander </a:t>
            </a:r>
            <a:r>
              <a:rPr lang="en-IN" sz="900" dirty="0" err="1">
                <a:solidFill>
                  <a:schemeClr val="bg1"/>
                </a:solidFill>
                <a:latin typeface="+mj-lt"/>
              </a:rPr>
              <a:t>Koelstra</a:t>
            </a:r>
            <a:r>
              <a:rPr lang="en-IN" sz="900" dirty="0">
                <a:solidFill>
                  <a:schemeClr val="bg1"/>
                </a:solidFill>
                <a:latin typeface="+mj-lt"/>
              </a:rPr>
              <a:t>, Christian Muehl, </a:t>
            </a:r>
            <a:r>
              <a:rPr lang="en-US" sz="900" dirty="0">
                <a:solidFill>
                  <a:schemeClr val="bg1"/>
                </a:solidFill>
                <a:latin typeface="+mj-lt"/>
              </a:rPr>
              <a:t>DEAP: </a:t>
            </a:r>
            <a:r>
              <a:rPr lang="en-US" sz="900" i="1" dirty="0">
                <a:solidFill>
                  <a:schemeClr val="bg1"/>
                </a:solidFill>
                <a:latin typeface="+mj-lt"/>
              </a:rPr>
              <a:t>A Database for Emotion Analysis using Physiological Signals </a:t>
            </a:r>
            <a:r>
              <a:rPr lang="en-US" sz="900" dirty="0">
                <a:solidFill>
                  <a:schemeClr val="bg1"/>
                </a:solidFill>
                <a:latin typeface="+mj-lt"/>
              </a:rPr>
              <a:t>, 2012</a:t>
            </a:r>
          </a:p>
        </p:txBody>
      </p:sp>
      <p:sp>
        <p:nvSpPr>
          <p:cNvPr id="17" name="Slide Number Placeholder 16">
            <a:extLst>
              <a:ext uri="{FF2B5EF4-FFF2-40B4-BE49-F238E27FC236}">
                <a16:creationId xmlns:a16="http://schemas.microsoft.com/office/drawing/2014/main" id="{F3A8C523-C062-A016-64AC-9D5AF53230D1}"/>
              </a:ext>
            </a:extLst>
          </p:cNvPr>
          <p:cNvSpPr>
            <a:spLocks noGrp="1"/>
          </p:cNvSpPr>
          <p:nvPr>
            <p:ph type="sldNum" sz="quarter" idx="12"/>
          </p:nvPr>
        </p:nvSpPr>
        <p:spPr/>
        <p:txBody>
          <a:bodyPr/>
          <a:lstStyle/>
          <a:p>
            <a:fld id="{821DA933-34E6-4946-B97D-E0783D4A57BC}" type="slidenum">
              <a:rPr lang="en-IN" smtClean="0"/>
              <a:t>7</a:t>
            </a:fld>
            <a:endParaRPr lang="en-IN"/>
          </a:p>
        </p:txBody>
      </p:sp>
      <p:sp>
        <p:nvSpPr>
          <p:cNvPr id="36" name="TextBox 35">
            <a:extLst>
              <a:ext uri="{FF2B5EF4-FFF2-40B4-BE49-F238E27FC236}">
                <a16:creationId xmlns:a16="http://schemas.microsoft.com/office/drawing/2014/main" id="{5DC542E8-6565-6387-646B-F96FD6DC38C7}"/>
              </a:ext>
            </a:extLst>
          </p:cNvPr>
          <p:cNvSpPr txBox="1"/>
          <p:nvPr/>
        </p:nvSpPr>
        <p:spPr>
          <a:xfrm>
            <a:off x="1403663" y="1223442"/>
            <a:ext cx="3914894" cy="523220"/>
          </a:xfrm>
          <a:prstGeom prst="rect">
            <a:avLst/>
          </a:prstGeom>
          <a:noFill/>
        </p:spPr>
        <p:txBody>
          <a:bodyPr wrap="square" rtlCol="0">
            <a:spAutoFit/>
          </a:bodyPr>
          <a:lstStyle/>
          <a:p>
            <a:r>
              <a:rPr lang="en-IN" sz="2800" dirty="0">
                <a:solidFill>
                  <a:srgbClr val="0D383B"/>
                </a:solidFill>
                <a:latin typeface="Bahnschrift SemiBold" panose="020B0502040204020203" pitchFamily="34" charset="0"/>
              </a:rPr>
              <a:t>DEAP Dataset</a:t>
            </a:r>
          </a:p>
        </p:txBody>
      </p:sp>
      <p:grpSp>
        <p:nvGrpSpPr>
          <p:cNvPr id="42" name="Group 41">
            <a:extLst>
              <a:ext uri="{FF2B5EF4-FFF2-40B4-BE49-F238E27FC236}">
                <a16:creationId xmlns:a16="http://schemas.microsoft.com/office/drawing/2014/main" id="{21329929-ACFA-4373-5C1D-BF1871E587E9}"/>
              </a:ext>
            </a:extLst>
          </p:cNvPr>
          <p:cNvGrpSpPr/>
          <p:nvPr/>
        </p:nvGrpSpPr>
        <p:grpSpPr>
          <a:xfrm>
            <a:off x="176320" y="1623278"/>
            <a:ext cx="4992840" cy="3225228"/>
            <a:chOff x="282932" y="2131734"/>
            <a:chExt cx="4992840" cy="3225228"/>
          </a:xfrm>
        </p:grpSpPr>
        <p:pic>
          <p:nvPicPr>
            <p:cNvPr id="35" name="Untitled video - Made with Clipchamp (2)">
              <a:hlinkClick r:id="" action="ppaction://media"/>
              <a:extLst>
                <a:ext uri="{FF2B5EF4-FFF2-40B4-BE49-F238E27FC236}">
                  <a16:creationId xmlns:a16="http://schemas.microsoft.com/office/drawing/2014/main" id="{CA6EC3A8-D787-A268-A20F-997987BB8B6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09508" y="2330493"/>
              <a:ext cx="4613864" cy="2735519"/>
            </a:xfrm>
            <a:prstGeom prst="rect">
              <a:avLst/>
            </a:prstGeom>
          </p:spPr>
        </p:pic>
        <p:sp>
          <p:nvSpPr>
            <p:cNvPr id="40" name="Rectangle 39">
              <a:extLst>
                <a:ext uri="{FF2B5EF4-FFF2-40B4-BE49-F238E27FC236}">
                  <a16:creationId xmlns:a16="http://schemas.microsoft.com/office/drawing/2014/main" id="{A534C84A-9277-CF1B-241C-439ABA1BE239}"/>
                </a:ext>
              </a:extLst>
            </p:cNvPr>
            <p:cNvSpPr/>
            <p:nvPr/>
          </p:nvSpPr>
          <p:spPr>
            <a:xfrm>
              <a:off x="282932" y="2131734"/>
              <a:ext cx="807788" cy="320245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Rectangle 40">
              <a:extLst>
                <a:ext uri="{FF2B5EF4-FFF2-40B4-BE49-F238E27FC236}">
                  <a16:creationId xmlns:a16="http://schemas.microsoft.com/office/drawing/2014/main" id="{73E7CF36-6CF5-8A56-16DB-5ECEADCBEA3B}"/>
                </a:ext>
              </a:extLst>
            </p:cNvPr>
            <p:cNvSpPr/>
            <p:nvPr/>
          </p:nvSpPr>
          <p:spPr>
            <a:xfrm>
              <a:off x="4467984" y="2154512"/>
              <a:ext cx="807788" cy="320245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3" name="TextBox 42">
            <a:extLst>
              <a:ext uri="{FF2B5EF4-FFF2-40B4-BE49-F238E27FC236}">
                <a16:creationId xmlns:a16="http://schemas.microsoft.com/office/drawing/2014/main" id="{4E05F4B4-9C5A-E40C-8451-DCCDE1A44A37}"/>
              </a:ext>
            </a:extLst>
          </p:cNvPr>
          <p:cNvSpPr txBox="1"/>
          <p:nvPr/>
        </p:nvSpPr>
        <p:spPr>
          <a:xfrm>
            <a:off x="897389" y="4663018"/>
            <a:ext cx="3314586" cy="1200329"/>
          </a:xfrm>
          <a:prstGeom prst="rect">
            <a:avLst/>
          </a:prstGeom>
          <a:noFill/>
        </p:spPr>
        <p:txBody>
          <a:bodyPr wrap="square" rtlCol="0">
            <a:spAutoFit/>
          </a:bodyPr>
          <a:lstStyle/>
          <a:p>
            <a:r>
              <a:rPr lang="en-IN" dirty="0"/>
              <a:t>Participants	       : 18	</a:t>
            </a:r>
          </a:p>
          <a:p>
            <a:r>
              <a:rPr lang="en-IN" dirty="0"/>
              <a:t>Videos per Participant   : 40</a:t>
            </a:r>
          </a:p>
          <a:p>
            <a:r>
              <a:rPr lang="en-IN" dirty="0"/>
              <a:t>Data duration	       : 70 hrs</a:t>
            </a:r>
          </a:p>
          <a:p>
            <a:r>
              <a:rPr lang="en-IN" dirty="0"/>
              <a:t>Modalities considered   : Video</a:t>
            </a:r>
          </a:p>
        </p:txBody>
      </p:sp>
      <p:pic>
        <p:nvPicPr>
          <p:cNvPr id="2" name="Picture 1">
            <a:extLst>
              <a:ext uri="{FF2B5EF4-FFF2-40B4-BE49-F238E27FC236}">
                <a16:creationId xmlns:a16="http://schemas.microsoft.com/office/drawing/2014/main" id="{52BC32FF-0691-F33F-F5D3-CDA21D81B7E9}"/>
              </a:ext>
            </a:extLst>
          </p:cNvPr>
          <p:cNvPicPr>
            <a:picLocks noChangeAspect="1"/>
          </p:cNvPicPr>
          <p:nvPr/>
        </p:nvPicPr>
        <p:blipFill>
          <a:blip r:embed="rId6"/>
          <a:stretch>
            <a:fillRect/>
          </a:stretch>
        </p:blipFill>
        <p:spPr>
          <a:xfrm>
            <a:off x="5563666" y="1971515"/>
            <a:ext cx="2293989" cy="2505975"/>
          </a:xfrm>
          <a:prstGeom prst="rect">
            <a:avLst/>
          </a:prstGeom>
        </p:spPr>
      </p:pic>
      <p:pic>
        <p:nvPicPr>
          <p:cNvPr id="3" name="Picture 2">
            <a:extLst>
              <a:ext uri="{FF2B5EF4-FFF2-40B4-BE49-F238E27FC236}">
                <a16:creationId xmlns:a16="http://schemas.microsoft.com/office/drawing/2014/main" id="{8B610631-FA6F-7C57-54D9-012A6D062954}"/>
              </a:ext>
            </a:extLst>
          </p:cNvPr>
          <p:cNvPicPr>
            <a:picLocks noChangeAspect="1"/>
          </p:cNvPicPr>
          <p:nvPr/>
        </p:nvPicPr>
        <p:blipFill>
          <a:blip r:embed="rId7"/>
          <a:stretch>
            <a:fillRect/>
          </a:stretch>
        </p:blipFill>
        <p:spPr>
          <a:xfrm>
            <a:off x="8227099" y="1822037"/>
            <a:ext cx="3374366" cy="2776141"/>
          </a:xfrm>
          <a:prstGeom prst="rect">
            <a:avLst/>
          </a:prstGeom>
        </p:spPr>
      </p:pic>
      <p:sp>
        <p:nvSpPr>
          <p:cNvPr id="4" name="Oval 3">
            <a:extLst>
              <a:ext uri="{FF2B5EF4-FFF2-40B4-BE49-F238E27FC236}">
                <a16:creationId xmlns:a16="http://schemas.microsoft.com/office/drawing/2014/main" id="{7D801731-8B06-40E7-8075-0FFA51029C78}"/>
              </a:ext>
            </a:extLst>
          </p:cNvPr>
          <p:cNvSpPr/>
          <p:nvPr/>
        </p:nvSpPr>
        <p:spPr>
          <a:xfrm>
            <a:off x="9782200" y="2108025"/>
            <a:ext cx="948629" cy="762815"/>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385DCF2-9267-7BD8-7DD0-E251830A768E}"/>
              </a:ext>
            </a:extLst>
          </p:cNvPr>
          <p:cNvSpPr txBox="1"/>
          <p:nvPr/>
        </p:nvSpPr>
        <p:spPr>
          <a:xfrm>
            <a:off x="7040959" y="1223442"/>
            <a:ext cx="2873323" cy="523220"/>
          </a:xfrm>
          <a:prstGeom prst="rect">
            <a:avLst/>
          </a:prstGeom>
          <a:noFill/>
        </p:spPr>
        <p:txBody>
          <a:bodyPr wrap="square" rtlCol="0">
            <a:spAutoFit/>
          </a:bodyPr>
          <a:lstStyle/>
          <a:p>
            <a:r>
              <a:rPr lang="en-IN" sz="2800" dirty="0">
                <a:solidFill>
                  <a:srgbClr val="0D383B"/>
                </a:solidFill>
                <a:latin typeface="Bahnschrift SemiBold" panose="020B0502040204020203" pitchFamily="34" charset="0"/>
              </a:rPr>
              <a:t>MITHOS Dataset</a:t>
            </a:r>
          </a:p>
        </p:txBody>
      </p:sp>
      <p:sp>
        <p:nvSpPr>
          <p:cNvPr id="6" name="TextBox 5">
            <a:extLst>
              <a:ext uri="{FF2B5EF4-FFF2-40B4-BE49-F238E27FC236}">
                <a16:creationId xmlns:a16="http://schemas.microsoft.com/office/drawing/2014/main" id="{8C9E5A1A-4609-CB77-3C43-3D931BDFA771}"/>
              </a:ext>
            </a:extLst>
          </p:cNvPr>
          <p:cNvSpPr txBox="1"/>
          <p:nvPr/>
        </p:nvSpPr>
        <p:spPr>
          <a:xfrm>
            <a:off x="6757379" y="4711228"/>
            <a:ext cx="4303556" cy="1200329"/>
          </a:xfrm>
          <a:prstGeom prst="rect">
            <a:avLst/>
          </a:prstGeom>
          <a:noFill/>
        </p:spPr>
        <p:txBody>
          <a:bodyPr wrap="square" rtlCol="0">
            <a:spAutoFit/>
          </a:bodyPr>
          <a:lstStyle/>
          <a:p>
            <a:r>
              <a:rPr lang="en-IN" dirty="0"/>
              <a:t>Participants	       : 28	</a:t>
            </a:r>
          </a:p>
          <a:p>
            <a:r>
              <a:rPr lang="en-IN" dirty="0"/>
              <a:t>Videos per Participant   : 6</a:t>
            </a:r>
          </a:p>
          <a:p>
            <a:r>
              <a:rPr lang="en-IN" dirty="0"/>
              <a:t>Data duration	       : 1.42 hrs </a:t>
            </a:r>
          </a:p>
          <a:p>
            <a:r>
              <a:rPr lang="en-IN" dirty="0"/>
              <a:t>Modalities considered   : Video, Audio</a:t>
            </a:r>
          </a:p>
        </p:txBody>
      </p:sp>
      <p:grpSp>
        <p:nvGrpSpPr>
          <p:cNvPr id="7" name="Group 6">
            <a:extLst>
              <a:ext uri="{FF2B5EF4-FFF2-40B4-BE49-F238E27FC236}">
                <a16:creationId xmlns:a16="http://schemas.microsoft.com/office/drawing/2014/main" id="{71671352-7F82-6771-8132-31C01FD01BB1}"/>
              </a:ext>
            </a:extLst>
          </p:cNvPr>
          <p:cNvGrpSpPr/>
          <p:nvPr/>
        </p:nvGrpSpPr>
        <p:grpSpPr>
          <a:xfrm>
            <a:off x="0" y="380014"/>
            <a:ext cx="12191999" cy="557354"/>
            <a:chOff x="0" y="457200"/>
            <a:chExt cx="12191999" cy="606340"/>
          </a:xfrm>
        </p:grpSpPr>
        <p:sp>
          <p:nvSpPr>
            <p:cNvPr id="8" name="Rectangle 7">
              <a:extLst>
                <a:ext uri="{FF2B5EF4-FFF2-40B4-BE49-F238E27FC236}">
                  <a16:creationId xmlns:a16="http://schemas.microsoft.com/office/drawing/2014/main" id="{3671DBD4-27BB-4490-98D3-E67E0A1F3B3F}"/>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solidFill>
                  <a:latin typeface="Bahnschrift Light"/>
                  <a:cs typeface="Calibri"/>
                </a:rPr>
                <a:t>Datasets</a:t>
              </a:r>
              <a:r>
                <a:rPr lang="en-IN" sz="1200" dirty="0">
                  <a:solidFill>
                    <a:schemeClr val="bg1">
                      <a:lumMod val="75000"/>
                    </a:schemeClr>
                  </a:solidFill>
                  <a:latin typeface="Bahnschrift Light"/>
                  <a:cs typeface="Calibri"/>
                </a:rPr>
                <a:t>                      Architecture                     Video                     Audio                      Fusion</a:t>
              </a:r>
              <a:endParaRPr lang="en-IN" sz="1200" dirty="0">
                <a:solidFill>
                  <a:schemeClr val="bg1"/>
                </a:solidFill>
                <a:latin typeface="Bahnschrift Light"/>
                <a:cs typeface="Calibri"/>
              </a:endParaRPr>
            </a:p>
          </p:txBody>
        </p:sp>
        <p:sp>
          <p:nvSpPr>
            <p:cNvPr id="9" name="Isosceles Triangle 8">
              <a:extLst>
                <a:ext uri="{FF2B5EF4-FFF2-40B4-BE49-F238E27FC236}">
                  <a16:creationId xmlns:a16="http://schemas.microsoft.com/office/drawing/2014/main" id="{B9B7C10F-7A5F-B6EB-A45F-2FC7E7452711}"/>
                </a:ext>
              </a:extLst>
            </p:cNvPr>
            <p:cNvSpPr/>
            <p:nvPr/>
          </p:nvSpPr>
          <p:spPr>
            <a:xfrm rot="10800000">
              <a:off x="315047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10" name="Rectangle 9">
            <a:extLst>
              <a:ext uri="{FF2B5EF4-FFF2-40B4-BE49-F238E27FC236}">
                <a16:creationId xmlns:a16="http://schemas.microsoft.com/office/drawing/2014/main" id="{B559B05E-A2B0-DB65-8232-B2D7C9799C85}"/>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11" name="Isosceles Triangle 10">
            <a:extLst>
              <a:ext uri="{FF2B5EF4-FFF2-40B4-BE49-F238E27FC236}">
                <a16:creationId xmlns:a16="http://schemas.microsoft.com/office/drawing/2014/main" id="{EC2D5E44-9BE7-ED7E-54B6-40F6262019DC}"/>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09810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par>
                                <p:cTn id="19" presetID="10"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1" fill="hold" display="0">
                  <p:stCondLst>
                    <p:cond delay="indefinite"/>
                  </p:stCondLst>
                </p:cTn>
                <p:tgtEl>
                  <p:spTgt spid="35"/>
                </p:tgtEl>
              </p:cMediaNode>
            </p:video>
          </p:childTnLst>
        </p:cTn>
      </p:par>
    </p:tnLst>
    <p:bldLst>
      <p:bldP spid="36" grpId="0"/>
      <p:bldP spid="43" grpId="0"/>
      <p:bldP spid="4" grpId="0" animBg="1"/>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D832B59E-E15E-666B-7F39-1FC496ECDAF7}"/>
              </a:ext>
            </a:extLst>
          </p:cNvPr>
          <p:cNvSpPr/>
          <p:nvPr/>
        </p:nvSpPr>
        <p:spPr>
          <a:xfrm>
            <a:off x="0" y="6349012"/>
            <a:ext cx="12192000" cy="50898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r>
              <a:rPr lang="en-IN" sz="900" dirty="0">
                <a:solidFill>
                  <a:schemeClr val="bg1"/>
                </a:solidFill>
                <a:latin typeface="+mj-lt"/>
              </a:rPr>
              <a:t>Sander </a:t>
            </a:r>
            <a:r>
              <a:rPr lang="en-IN" sz="900" dirty="0" err="1">
                <a:solidFill>
                  <a:schemeClr val="bg1"/>
                </a:solidFill>
                <a:latin typeface="+mj-lt"/>
              </a:rPr>
              <a:t>Koelstra</a:t>
            </a:r>
            <a:r>
              <a:rPr lang="en-IN" sz="900" dirty="0">
                <a:solidFill>
                  <a:schemeClr val="bg1"/>
                </a:solidFill>
                <a:latin typeface="+mj-lt"/>
              </a:rPr>
              <a:t>, Christian Muehl, </a:t>
            </a:r>
            <a:r>
              <a:rPr lang="en-US" sz="900" dirty="0">
                <a:solidFill>
                  <a:schemeClr val="bg1"/>
                </a:solidFill>
                <a:latin typeface="+mj-lt"/>
              </a:rPr>
              <a:t>DEAP: </a:t>
            </a:r>
            <a:r>
              <a:rPr lang="en-US" sz="900" i="1" dirty="0">
                <a:solidFill>
                  <a:schemeClr val="bg1"/>
                </a:solidFill>
                <a:latin typeface="+mj-lt"/>
              </a:rPr>
              <a:t>A Database for Emotion Analysis using Physiological Signals </a:t>
            </a:r>
            <a:r>
              <a:rPr lang="en-US" sz="900" dirty="0">
                <a:solidFill>
                  <a:schemeClr val="bg1"/>
                </a:solidFill>
                <a:latin typeface="+mj-lt"/>
              </a:rPr>
              <a:t>, 2012</a:t>
            </a:r>
          </a:p>
        </p:txBody>
      </p:sp>
      <p:grpSp>
        <p:nvGrpSpPr>
          <p:cNvPr id="23" name="Group 22">
            <a:extLst>
              <a:ext uri="{FF2B5EF4-FFF2-40B4-BE49-F238E27FC236}">
                <a16:creationId xmlns:a16="http://schemas.microsoft.com/office/drawing/2014/main" id="{DFE64308-0EFF-F4D7-4D5B-2D83CD53A5D4}"/>
              </a:ext>
            </a:extLst>
          </p:cNvPr>
          <p:cNvGrpSpPr/>
          <p:nvPr/>
        </p:nvGrpSpPr>
        <p:grpSpPr>
          <a:xfrm>
            <a:off x="0" y="380014"/>
            <a:ext cx="12191999" cy="557354"/>
            <a:chOff x="0" y="457200"/>
            <a:chExt cx="12191999" cy="606340"/>
          </a:xfrm>
        </p:grpSpPr>
        <p:sp>
          <p:nvSpPr>
            <p:cNvPr id="24" name="Rectangle 23">
              <a:extLst>
                <a:ext uri="{FF2B5EF4-FFF2-40B4-BE49-F238E27FC236}">
                  <a16:creationId xmlns:a16="http://schemas.microsoft.com/office/drawing/2014/main" id="{E47C017A-BEA8-D4A4-1113-DB114FD9DE48}"/>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t>
              </a:r>
              <a:r>
                <a:rPr lang="en-IN" sz="1200" dirty="0">
                  <a:solidFill>
                    <a:schemeClr val="bg1"/>
                  </a:solidFill>
                  <a:latin typeface="Bahnschrift Light"/>
                  <a:cs typeface="Calibri"/>
                </a:rPr>
                <a:t>Architecture</a:t>
              </a:r>
              <a:r>
                <a:rPr lang="en-IN" sz="1200" dirty="0">
                  <a:solidFill>
                    <a:schemeClr val="bg1">
                      <a:lumMod val="75000"/>
                    </a:schemeClr>
                  </a:solidFill>
                  <a:latin typeface="Bahnschrift Light"/>
                  <a:cs typeface="Calibri"/>
                </a:rPr>
                <a:t>                     Video                     Audio                      Fusion</a:t>
              </a:r>
              <a:endParaRPr lang="en-IN" sz="1200" dirty="0">
                <a:solidFill>
                  <a:schemeClr val="bg1"/>
                </a:solidFill>
                <a:latin typeface="Bahnschrift Light"/>
                <a:cs typeface="Calibri"/>
              </a:endParaRPr>
            </a:p>
          </p:txBody>
        </p:sp>
        <p:sp>
          <p:nvSpPr>
            <p:cNvPr id="25" name="Isosceles Triangle 24">
              <a:extLst>
                <a:ext uri="{FF2B5EF4-FFF2-40B4-BE49-F238E27FC236}">
                  <a16:creationId xmlns:a16="http://schemas.microsoft.com/office/drawing/2014/main" id="{03D67B9A-069F-4CAF-8B96-45F24129E40C}"/>
                </a:ext>
              </a:extLst>
            </p:cNvPr>
            <p:cNvSpPr/>
            <p:nvPr/>
          </p:nvSpPr>
          <p:spPr>
            <a:xfrm rot="10800000">
              <a:off x="474559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pic>
        <p:nvPicPr>
          <p:cNvPr id="11" name="Picture 10">
            <a:extLst>
              <a:ext uri="{FF2B5EF4-FFF2-40B4-BE49-F238E27FC236}">
                <a16:creationId xmlns:a16="http://schemas.microsoft.com/office/drawing/2014/main" id="{76A89DD7-3135-CEE4-6095-0C0C5FEE4E7F}"/>
              </a:ext>
            </a:extLst>
          </p:cNvPr>
          <p:cNvPicPr>
            <a:picLocks noChangeAspect="1"/>
          </p:cNvPicPr>
          <p:nvPr/>
        </p:nvPicPr>
        <p:blipFill>
          <a:blip r:embed="rId3"/>
          <a:stretch>
            <a:fillRect/>
          </a:stretch>
        </p:blipFill>
        <p:spPr>
          <a:xfrm>
            <a:off x="1416254" y="1912595"/>
            <a:ext cx="9138864" cy="3032809"/>
          </a:xfrm>
          <a:prstGeom prst="rect">
            <a:avLst/>
          </a:prstGeom>
        </p:spPr>
      </p:pic>
      <p:sp>
        <p:nvSpPr>
          <p:cNvPr id="13" name="Slide Number Placeholder 16">
            <a:extLst>
              <a:ext uri="{FF2B5EF4-FFF2-40B4-BE49-F238E27FC236}">
                <a16:creationId xmlns:a16="http://schemas.microsoft.com/office/drawing/2014/main" id="{82F894B2-42E1-8FA3-9A5A-E12F1CAA880E}"/>
              </a:ext>
            </a:extLst>
          </p:cNvPr>
          <p:cNvSpPr>
            <a:spLocks noGrp="1"/>
          </p:cNvSpPr>
          <p:nvPr>
            <p:ph type="sldNum" sz="quarter" idx="12"/>
          </p:nvPr>
        </p:nvSpPr>
        <p:spPr>
          <a:xfrm>
            <a:off x="8610600" y="6356350"/>
            <a:ext cx="2743200" cy="365125"/>
          </a:xfrm>
        </p:spPr>
        <p:txBody>
          <a:bodyPr/>
          <a:lstStyle/>
          <a:p>
            <a:fld id="{821DA933-34E6-4946-B97D-E0783D4A57BC}" type="slidenum">
              <a:rPr lang="en-IN" smtClean="0"/>
              <a:t>8</a:t>
            </a:fld>
            <a:endParaRPr lang="en-IN"/>
          </a:p>
        </p:txBody>
      </p:sp>
      <p:sp>
        <p:nvSpPr>
          <p:cNvPr id="2" name="Rectangle 1">
            <a:extLst>
              <a:ext uri="{FF2B5EF4-FFF2-40B4-BE49-F238E27FC236}">
                <a16:creationId xmlns:a16="http://schemas.microsoft.com/office/drawing/2014/main" id="{936603B8-CD38-E583-8D81-1C4B4718F6DE}"/>
              </a:ext>
            </a:extLst>
          </p:cNvPr>
          <p:cNvSpPr/>
          <p:nvPr/>
        </p:nvSpPr>
        <p:spPr>
          <a:xfrm>
            <a:off x="1492454" y="3898900"/>
            <a:ext cx="965200" cy="2794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Audio</a:t>
            </a:r>
          </a:p>
        </p:txBody>
      </p:sp>
      <p:sp>
        <p:nvSpPr>
          <p:cNvPr id="3" name="Rectangle 2">
            <a:extLst>
              <a:ext uri="{FF2B5EF4-FFF2-40B4-BE49-F238E27FC236}">
                <a16:creationId xmlns:a16="http://schemas.microsoft.com/office/drawing/2014/main" id="{336DFDF9-9A33-2F4B-D98F-D11315A4BAF4}"/>
              </a:ext>
            </a:extLst>
          </p:cNvPr>
          <p:cNvSpPr/>
          <p:nvPr/>
        </p:nvSpPr>
        <p:spPr>
          <a:xfrm>
            <a:off x="2533854" y="3898900"/>
            <a:ext cx="965200" cy="2794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Video</a:t>
            </a:r>
          </a:p>
        </p:txBody>
      </p:sp>
      <p:sp>
        <p:nvSpPr>
          <p:cNvPr id="10" name="Rectangle 9">
            <a:extLst>
              <a:ext uri="{FF2B5EF4-FFF2-40B4-BE49-F238E27FC236}">
                <a16:creationId xmlns:a16="http://schemas.microsoft.com/office/drawing/2014/main" id="{2C5339E0-099D-F9A8-CE27-D4A79C2152A6}"/>
              </a:ext>
            </a:extLst>
          </p:cNvPr>
          <p:cNvSpPr/>
          <p:nvPr/>
        </p:nvSpPr>
        <p:spPr>
          <a:xfrm>
            <a:off x="4378361" y="3949700"/>
            <a:ext cx="1152373" cy="2794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Audio</a:t>
            </a:r>
          </a:p>
        </p:txBody>
      </p:sp>
      <p:sp>
        <p:nvSpPr>
          <p:cNvPr id="14" name="Rectangle 13">
            <a:extLst>
              <a:ext uri="{FF2B5EF4-FFF2-40B4-BE49-F238E27FC236}">
                <a16:creationId xmlns:a16="http://schemas.microsoft.com/office/drawing/2014/main" id="{A5D44C7C-969A-22AE-CCF7-F52FB74E1FE1}"/>
              </a:ext>
            </a:extLst>
          </p:cNvPr>
          <p:cNvSpPr/>
          <p:nvPr/>
        </p:nvSpPr>
        <p:spPr>
          <a:xfrm>
            <a:off x="5902362" y="3949700"/>
            <a:ext cx="1171538" cy="2286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Video</a:t>
            </a:r>
          </a:p>
        </p:txBody>
      </p:sp>
      <p:sp>
        <p:nvSpPr>
          <p:cNvPr id="15" name="Rectangle 14">
            <a:extLst>
              <a:ext uri="{FF2B5EF4-FFF2-40B4-BE49-F238E27FC236}">
                <a16:creationId xmlns:a16="http://schemas.microsoft.com/office/drawing/2014/main" id="{04DC9499-75BD-0F6B-E453-00862FA946EF}"/>
              </a:ext>
            </a:extLst>
          </p:cNvPr>
          <p:cNvSpPr/>
          <p:nvPr/>
        </p:nvSpPr>
        <p:spPr>
          <a:xfrm>
            <a:off x="7874000" y="3810000"/>
            <a:ext cx="1076072" cy="2794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Audio</a:t>
            </a:r>
          </a:p>
        </p:txBody>
      </p:sp>
      <p:sp>
        <p:nvSpPr>
          <p:cNvPr id="16" name="Rectangle 15">
            <a:extLst>
              <a:ext uri="{FF2B5EF4-FFF2-40B4-BE49-F238E27FC236}">
                <a16:creationId xmlns:a16="http://schemas.microsoft.com/office/drawing/2014/main" id="{E61149EE-99D6-4EE4-2D15-4C7508A69668}"/>
              </a:ext>
            </a:extLst>
          </p:cNvPr>
          <p:cNvSpPr/>
          <p:nvPr/>
        </p:nvSpPr>
        <p:spPr>
          <a:xfrm>
            <a:off x="9026272" y="3810000"/>
            <a:ext cx="1528846" cy="2794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Video</a:t>
            </a:r>
          </a:p>
        </p:txBody>
      </p:sp>
      <p:sp>
        <p:nvSpPr>
          <p:cNvPr id="26" name="Rectangle 25">
            <a:extLst>
              <a:ext uri="{FF2B5EF4-FFF2-40B4-BE49-F238E27FC236}">
                <a16:creationId xmlns:a16="http://schemas.microsoft.com/office/drawing/2014/main" id="{FEF5AB89-B87A-60A9-EB7F-7E9414EFD379}"/>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27" name="Isosceles Triangle 26">
            <a:extLst>
              <a:ext uri="{FF2B5EF4-FFF2-40B4-BE49-F238E27FC236}">
                <a16:creationId xmlns:a16="http://schemas.microsoft.com/office/drawing/2014/main" id="{6D4F7800-664D-3240-5737-EBB179EB712F}"/>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9523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6978A-7322-BE6E-2271-64E413EC45D6}"/>
            </a:ext>
          </a:extLst>
        </p:cNvPr>
        <p:cNvGrpSpPr/>
        <p:nvPr/>
      </p:nvGrpSpPr>
      <p:grpSpPr>
        <a:xfrm>
          <a:off x="0" y="0"/>
          <a:ext cx="0" cy="0"/>
          <a:chOff x="0" y="0"/>
          <a:chExt cx="0" cy="0"/>
        </a:xfrm>
      </p:grpSpPr>
      <p:sp>
        <p:nvSpPr>
          <p:cNvPr id="28" name="Rectangle 27">
            <a:extLst>
              <a:ext uri="{FF2B5EF4-FFF2-40B4-BE49-F238E27FC236}">
                <a16:creationId xmlns:a16="http://schemas.microsoft.com/office/drawing/2014/main" id="{BF0BDF70-C908-4840-D2DE-FE2601E9309C}"/>
              </a:ext>
            </a:extLst>
          </p:cNvPr>
          <p:cNvSpPr/>
          <p:nvPr/>
        </p:nvSpPr>
        <p:spPr>
          <a:xfrm>
            <a:off x="0" y="6349012"/>
            <a:ext cx="12192000" cy="508988"/>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endParaRPr lang="en-US" sz="900" dirty="0">
              <a:solidFill>
                <a:schemeClr val="bg1"/>
              </a:solidFill>
              <a:latin typeface="+mj-lt"/>
            </a:endParaRPr>
          </a:p>
        </p:txBody>
      </p:sp>
      <p:grpSp>
        <p:nvGrpSpPr>
          <p:cNvPr id="23" name="Group 22">
            <a:extLst>
              <a:ext uri="{FF2B5EF4-FFF2-40B4-BE49-F238E27FC236}">
                <a16:creationId xmlns:a16="http://schemas.microsoft.com/office/drawing/2014/main" id="{FCF6C01D-0BB6-2C15-3FE4-40BBE99FD83D}"/>
              </a:ext>
            </a:extLst>
          </p:cNvPr>
          <p:cNvGrpSpPr/>
          <p:nvPr/>
        </p:nvGrpSpPr>
        <p:grpSpPr>
          <a:xfrm>
            <a:off x="0" y="380014"/>
            <a:ext cx="12191999" cy="557354"/>
            <a:chOff x="0" y="457200"/>
            <a:chExt cx="12191999" cy="606340"/>
          </a:xfrm>
        </p:grpSpPr>
        <p:sp>
          <p:nvSpPr>
            <p:cNvPr id="24" name="Rectangle 23">
              <a:extLst>
                <a:ext uri="{FF2B5EF4-FFF2-40B4-BE49-F238E27FC236}">
                  <a16:creationId xmlns:a16="http://schemas.microsoft.com/office/drawing/2014/main" id="{F37527AF-FAAF-C598-5303-0666F79BD596}"/>
                </a:ext>
              </a:extLst>
            </p:cNvPr>
            <p:cNvSpPr/>
            <p:nvPr/>
          </p:nvSpPr>
          <p:spPr>
            <a:xfrm>
              <a:off x="0" y="457200"/>
              <a:ext cx="12191999" cy="4572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1200" dirty="0">
                  <a:solidFill>
                    <a:schemeClr val="bg1">
                      <a:lumMod val="75000"/>
                    </a:schemeClr>
                  </a:solidFill>
                  <a:latin typeface="Bahnschrift Light"/>
                  <a:cs typeface="Calibri"/>
                </a:rPr>
                <a:t>Datasets                      </a:t>
              </a:r>
              <a:r>
                <a:rPr lang="en-IN" sz="1200" dirty="0">
                  <a:solidFill>
                    <a:schemeClr val="bg1"/>
                  </a:solidFill>
                  <a:latin typeface="Bahnschrift Light"/>
                  <a:cs typeface="Calibri"/>
                </a:rPr>
                <a:t>Architecture</a:t>
              </a:r>
              <a:r>
                <a:rPr lang="en-IN" sz="1200" dirty="0">
                  <a:solidFill>
                    <a:schemeClr val="bg1">
                      <a:lumMod val="75000"/>
                    </a:schemeClr>
                  </a:solidFill>
                  <a:latin typeface="Bahnschrift Light"/>
                  <a:cs typeface="Calibri"/>
                </a:rPr>
                <a:t>                     Video                     Audio                      Fusion</a:t>
              </a:r>
              <a:endParaRPr lang="en-IN" sz="1200" dirty="0">
                <a:solidFill>
                  <a:schemeClr val="bg1"/>
                </a:solidFill>
                <a:latin typeface="Bahnschrift Light"/>
                <a:cs typeface="Calibri"/>
              </a:endParaRPr>
            </a:p>
          </p:txBody>
        </p:sp>
        <p:sp>
          <p:nvSpPr>
            <p:cNvPr id="25" name="Isosceles Triangle 24">
              <a:extLst>
                <a:ext uri="{FF2B5EF4-FFF2-40B4-BE49-F238E27FC236}">
                  <a16:creationId xmlns:a16="http://schemas.microsoft.com/office/drawing/2014/main" id="{EB21D22D-C474-E158-6CA9-6ED1679E2E52}"/>
                </a:ext>
              </a:extLst>
            </p:cNvPr>
            <p:cNvSpPr/>
            <p:nvPr/>
          </p:nvSpPr>
          <p:spPr>
            <a:xfrm rot="10800000">
              <a:off x="4745598" y="914400"/>
              <a:ext cx="371627" cy="149140"/>
            </a:xfrm>
            <a:prstGeom prst="triangl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p>
          </p:txBody>
        </p:sp>
      </p:grpSp>
      <p:sp>
        <p:nvSpPr>
          <p:cNvPr id="13" name="Slide Number Placeholder 16">
            <a:extLst>
              <a:ext uri="{FF2B5EF4-FFF2-40B4-BE49-F238E27FC236}">
                <a16:creationId xmlns:a16="http://schemas.microsoft.com/office/drawing/2014/main" id="{87BCFB55-F20B-C722-B392-9AC79F2ECD82}"/>
              </a:ext>
            </a:extLst>
          </p:cNvPr>
          <p:cNvSpPr>
            <a:spLocks noGrp="1"/>
          </p:cNvSpPr>
          <p:nvPr>
            <p:ph type="sldNum" sz="quarter" idx="12"/>
          </p:nvPr>
        </p:nvSpPr>
        <p:spPr>
          <a:xfrm>
            <a:off x="8610600" y="6356350"/>
            <a:ext cx="2743200" cy="365125"/>
          </a:xfrm>
        </p:spPr>
        <p:txBody>
          <a:bodyPr/>
          <a:lstStyle/>
          <a:p>
            <a:fld id="{821DA933-34E6-4946-B97D-E0783D4A57BC}" type="slidenum">
              <a:rPr lang="en-IN" smtClean="0"/>
              <a:t>9</a:t>
            </a:fld>
            <a:endParaRPr lang="en-IN"/>
          </a:p>
        </p:txBody>
      </p:sp>
      <p:sp>
        <p:nvSpPr>
          <p:cNvPr id="26" name="Rectangle 25">
            <a:extLst>
              <a:ext uri="{FF2B5EF4-FFF2-40B4-BE49-F238E27FC236}">
                <a16:creationId xmlns:a16="http://schemas.microsoft.com/office/drawing/2014/main" id="{C28677F0-5C11-37DF-B1A9-582130087972}"/>
              </a:ext>
            </a:extLst>
          </p:cNvPr>
          <p:cNvSpPr/>
          <p:nvPr/>
        </p:nvSpPr>
        <p:spPr>
          <a:xfrm>
            <a:off x="0" y="0"/>
            <a:ext cx="12192000" cy="42847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lumMod val="75000"/>
                  </a:schemeClr>
                </a:solidFill>
                <a:latin typeface="Bahnschrift Light"/>
              </a:rPr>
              <a:t>    Motivation for thesis                </a:t>
            </a:r>
            <a:r>
              <a:rPr lang="en-IN" sz="1200" dirty="0">
                <a:solidFill>
                  <a:schemeClr val="bg1"/>
                </a:solidFill>
                <a:latin typeface="Bahnschrift Light"/>
              </a:rPr>
              <a:t>Implementation</a:t>
            </a:r>
            <a:r>
              <a:rPr lang="en-IN" sz="1200" dirty="0">
                <a:solidFill>
                  <a:schemeClr val="bg1">
                    <a:lumMod val="65000"/>
                  </a:schemeClr>
                </a:solidFill>
                <a:latin typeface="Bahnschrift Light"/>
              </a:rPr>
              <a:t>               Study Results	Conclusion</a:t>
            </a:r>
          </a:p>
        </p:txBody>
      </p:sp>
      <p:sp>
        <p:nvSpPr>
          <p:cNvPr id="27" name="Isosceles Triangle 26">
            <a:extLst>
              <a:ext uri="{FF2B5EF4-FFF2-40B4-BE49-F238E27FC236}">
                <a16:creationId xmlns:a16="http://schemas.microsoft.com/office/drawing/2014/main" id="{50B3C4DD-A942-7920-3926-880C1500BDE0}"/>
              </a:ext>
            </a:extLst>
          </p:cNvPr>
          <p:cNvSpPr/>
          <p:nvPr/>
        </p:nvSpPr>
        <p:spPr>
          <a:xfrm rot="10800000">
            <a:off x="5639955" y="413657"/>
            <a:ext cx="371627" cy="149140"/>
          </a:xfrm>
          <a:prstGeom prst="triangl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Rectangle 44">
            <a:extLst>
              <a:ext uri="{FF2B5EF4-FFF2-40B4-BE49-F238E27FC236}">
                <a16:creationId xmlns:a16="http://schemas.microsoft.com/office/drawing/2014/main" id="{670F06DC-D72E-31EA-9A22-E33436365E0F}"/>
              </a:ext>
            </a:extLst>
          </p:cNvPr>
          <p:cNvSpPr/>
          <p:nvPr/>
        </p:nvSpPr>
        <p:spPr>
          <a:xfrm>
            <a:off x="3113231" y="1927178"/>
            <a:ext cx="2601972" cy="117685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Freeform: Shape 45">
            <a:extLst>
              <a:ext uri="{FF2B5EF4-FFF2-40B4-BE49-F238E27FC236}">
                <a16:creationId xmlns:a16="http://schemas.microsoft.com/office/drawing/2014/main" id="{9C2BE7C9-7087-1D2B-9429-C76613C29E00}"/>
              </a:ext>
            </a:extLst>
          </p:cNvPr>
          <p:cNvSpPr/>
          <p:nvPr/>
        </p:nvSpPr>
        <p:spPr>
          <a:xfrm>
            <a:off x="4942303" y="2137736"/>
            <a:ext cx="644369" cy="699051"/>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4">
              <a:lumMod val="5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47" name="Freeform: Shape 46">
            <a:extLst>
              <a:ext uri="{FF2B5EF4-FFF2-40B4-BE49-F238E27FC236}">
                <a16:creationId xmlns:a16="http://schemas.microsoft.com/office/drawing/2014/main" id="{0C176B66-7F5D-2A98-155F-8EAA8142664D}"/>
              </a:ext>
            </a:extLst>
          </p:cNvPr>
          <p:cNvSpPr/>
          <p:nvPr/>
        </p:nvSpPr>
        <p:spPr>
          <a:xfrm>
            <a:off x="4503906" y="2149058"/>
            <a:ext cx="644369" cy="699051"/>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4">
              <a:lumMod val="75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48" name="Freeform: Shape 47">
            <a:extLst>
              <a:ext uri="{FF2B5EF4-FFF2-40B4-BE49-F238E27FC236}">
                <a16:creationId xmlns:a16="http://schemas.microsoft.com/office/drawing/2014/main" id="{9C395A42-6D56-1902-1F16-D9E941186189}"/>
              </a:ext>
            </a:extLst>
          </p:cNvPr>
          <p:cNvSpPr/>
          <p:nvPr/>
        </p:nvSpPr>
        <p:spPr>
          <a:xfrm>
            <a:off x="4102620" y="2137736"/>
            <a:ext cx="644369" cy="699051"/>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4">
              <a:lumMod val="60000"/>
              <a:lumOff val="4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49" name="Freeform: Shape 48">
            <a:extLst>
              <a:ext uri="{FF2B5EF4-FFF2-40B4-BE49-F238E27FC236}">
                <a16:creationId xmlns:a16="http://schemas.microsoft.com/office/drawing/2014/main" id="{4779B810-F135-1D14-F231-B505BD8847F0}"/>
              </a:ext>
            </a:extLst>
          </p:cNvPr>
          <p:cNvSpPr/>
          <p:nvPr/>
        </p:nvSpPr>
        <p:spPr>
          <a:xfrm>
            <a:off x="3664223" y="2149058"/>
            <a:ext cx="644369" cy="699051"/>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4">
              <a:lumMod val="40000"/>
              <a:lumOff val="6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50" name="Freeform: Shape 49">
            <a:extLst>
              <a:ext uri="{FF2B5EF4-FFF2-40B4-BE49-F238E27FC236}">
                <a16:creationId xmlns:a16="http://schemas.microsoft.com/office/drawing/2014/main" id="{6586BD59-1175-7795-1610-D57436736605}"/>
              </a:ext>
            </a:extLst>
          </p:cNvPr>
          <p:cNvSpPr/>
          <p:nvPr/>
        </p:nvSpPr>
        <p:spPr>
          <a:xfrm>
            <a:off x="3262937" y="2160380"/>
            <a:ext cx="644369" cy="699051"/>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4">
              <a:lumMod val="20000"/>
              <a:lumOff val="8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51" name="Freeform: Shape 50">
            <a:extLst>
              <a:ext uri="{FF2B5EF4-FFF2-40B4-BE49-F238E27FC236}">
                <a16:creationId xmlns:a16="http://schemas.microsoft.com/office/drawing/2014/main" id="{974FFE4E-27B5-700C-458B-95F54B9ADCB3}"/>
              </a:ext>
            </a:extLst>
          </p:cNvPr>
          <p:cNvSpPr/>
          <p:nvPr/>
        </p:nvSpPr>
        <p:spPr>
          <a:xfrm>
            <a:off x="4946812" y="4385056"/>
            <a:ext cx="644369" cy="699051"/>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2">
              <a:lumMod val="5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52" name="Freeform: Shape 51">
            <a:extLst>
              <a:ext uri="{FF2B5EF4-FFF2-40B4-BE49-F238E27FC236}">
                <a16:creationId xmlns:a16="http://schemas.microsoft.com/office/drawing/2014/main" id="{0692459F-1941-A725-5DFF-6E0BB2960C5C}"/>
              </a:ext>
            </a:extLst>
          </p:cNvPr>
          <p:cNvSpPr/>
          <p:nvPr/>
        </p:nvSpPr>
        <p:spPr>
          <a:xfrm>
            <a:off x="4508415" y="4396378"/>
            <a:ext cx="644369" cy="699051"/>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2">
              <a:lumMod val="75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53" name="Freeform: Shape 52">
            <a:extLst>
              <a:ext uri="{FF2B5EF4-FFF2-40B4-BE49-F238E27FC236}">
                <a16:creationId xmlns:a16="http://schemas.microsoft.com/office/drawing/2014/main" id="{80CF8D34-E2EE-0318-186F-884FF6D3FD58}"/>
              </a:ext>
            </a:extLst>
          </p:cNvPr>
          <p:cNvSpPr/>
          <p:nvPr/>
        </p:nvSpPr>
        <p:spPr>
          <a:xfrm>
            <a:off x="4107129" y="4385056"/>
            <a:ext cx="644369" cy="699051"/>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2">
              <a:lumMod val="60000"/>
              <a:lumOff val="4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54" name="Freeform: Shape 53">
            <a:extLst>
              <a:ext uri="{FF2B5EF4-FFF2-40B4-BE49-F238E27FC236}">
                <a16:creationId xmlns:a16="http://schemas.microsoft.com/office/drawing/2014/main" id="{38FE2779-ECE6-ED5C-5E25-F7C1DCBC6456}"/>
              </a:ext>
            </a:extLst>
          </p:cNvPr>
          <p:cNvSpPr/>
          <p:nvPr/>
        </p:nvSpPr>
        <p:spPr>
          <a:xfrm>
            <a:off x="3668732" y="4396378"/>
            <a:ext cx="644369" cy="699051"/>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2">
              <a:lumMod val="40000"/>
              <a:lumOff val="6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55" name="Freeform: Shape 54">
            <a:extLst>
              <a:ext uri="{FF2B5EF4-FFF2-40B4-BE49-F238E27FC236}">
                <a16:creationId xmlns:a16="http://schemas.microsoft.com/office/drawing/2014/main" id="{E7108128-5455-E000-309C-C22F0B2625D1}"/>
              </a:ext>
            </a:extLst>
          </p:cNvPr>
          <p:cNvSpPr/>
          <p:nvPr/>
        </p:nvSpPr>
        <p:spPr>
          <a:xfrm>
            <a:off x="3267446" y="4407700"/>
            <a:ext cx="644369" cy="699051"/>
          </a:xfrm>
          <a:custGeom>
            <a:avLst/>
            <a:gdLst>
              <a:gd name="connsiteX0" fmla="*/ 0 w 1549400"/>
              <a:gd name="connsiteY0" fmla="*/ 0 h 2717800"/>
              <a:gd name="connsiteX1" fmla="*/ 1549400 w 1549400"/>
              <a:gd name="connsiteY1" fmla="*/ 444500 h 2717800"/>
              <a:gd name="connsiteX2" fmla="*/ 1536700 w 1549400"/>
              <a:gd name="connsiteY2" fmla="*/ 2717800 h 2717800"/>
              <a:gd name="connsiteX3" fmla="*/ 0 w 1549400"/>
              <a:gd name="connsiteY3" fmla="*/ 2273300 h 2717800"/>
              <a:gd name="connsiteX4" fmla="*/ 0 w 1549400"/>
              <a:gd name="connsiteY4" fmla="*/ 0 h 271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400" h="2717800">
                <a:moveTo>
                  <a:pt x="0" y="0"/>
                </a:moveTo>
                <a:lnTo>
                  <a:pt x="1549400" y="444500"/>
                </a:lnTo>
                <a:cubicBezTo>
                  <a:pt x="1545167" y="1202267"/>
                  <a:pt x="1540933" y="1960033"/>
                  <a:pt x="1536700" y="2717800"/>
                </a:cubicBezTo>
                <a:lnTo>
                  <a:pt x="0" y="2273300"/>
                </a:lnTo>
                <a:lnTo>
                  <a:pt x="0" y="0"/>
                </a:lnTo>
                <a:close/>
              </a:path>
            </a:pathLst>
          </a:custGeom>
          <a:solidFill>
            <a:schemeClr val="accent2">
              <a:lumMod val="20000"/>
              <a:lumOff val="8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56" name="TextBox 55">
            <a:extLst>
              <a:ext uri="{FF2B5EF4-FFF2-40B4-BE49-F238E27FC236}">
                <a16:creationId xmlns:a16="http://schemas.microsoft.com/office/drawing/2014/main" id="{D9FF8436-3171-073E-2DC1-8C3144783940}"/>
              </a:ext>
            </a:extLst>
          </p:cNvPr>
          <p:cNvSpPr txBox="1"/>
          <p:nvPr/>
        </p:nvSpPr>
        <p:spPr>
          <a:xfrm>
            <a:off x="3076708" y="1635954"/>
            <a:ext cx="3321168" cy="276999"/>
          </a:xfrm>
          <a:prstGeom prst="rect">
            <a:avLst/>
          </a:prstGeom>
          <a:noFill/>
        </p:spPr>
        <p:txBody>
          <a:bodyPr wrap="square" rtlCol="0">
            <a:spAutoFit/>
          </a:bodyPr>
          <a:lstStyle/>
          <a:p>
            <a:r>
              <a:rPr lang="en-IN" sz="1200" dirty="0"/>
              <a:t>Video Model for video feature extraction</a:t>
            </a:r>
          </a:p>
        </p:txBody>
      </p:sp>
      <p:sp>
        <p:nvSpPr>
          <p:cNvPr id="57" name="TextBox 56">
            <a:extLst>
              <a:ext uri="{FF2B5EF4-FFF2-40B4-BE49-F238E27FC236}">
                <a16:creationId xmlns:a16="http://schemas.microsoft.com/office/drawing/2014/main" id="{3C194FC1-852C-979C-30A4-F50B1052EEBB}"/>
              </a:ext>
            </a:extLst>
          </p:cNvPr>
          <p:cNvSpPr txBox="1"/>
          <p:nvPr/>
        </p:nvSpPr>
        <p:spPr>
          <a:xfrm>
            <a:off x="3113231" y="3806120"/>
            <a:ext cx="3321168" cy="276999"/>
          </a:xfrm>
          <a:prstGeom prst="rect">
            <a:avLst/>
          </a:prstGeom>
          <a:noFill/>
        </p:spPr>
        <p:txBody>
          <a:bodyPr wrap="square" rtlCol="0">
            <a:spAutoFit/>
          </a:bodyPr>
          <a:lstStyle/>
          <a:p>
            <a:r>
              <a:rPr lang="en-IN" sz="1200" dirty="0"/>
              <a:t>Audio Model for audio feature extraction</a:t>
            </a:r>
          </a:p>
        </p:txBody>
      </p:sp>
      <p:cxnSp>
        <p:nvCxnSpPr>
          <p:cNvPr id="58" name="Connector: Elbow 57">
            <a:extLst>
              <a:ext uri="{FF2B5EF4-FFF2-40B4-BE49-F238E27FC236}">
                <a16:creationId xmlns:a16="http://schemas.microsoft.com/office/drawing/2014/main" id="{EBAA5A92-4A06-33DD-6930-AF1876E7748D}"/>
              </a:ext>
            </a:extLst>
          </p:cNvPr>
          <p:cNvCxnSpPr>
            <a:cxnSpLocks/>
          </p:cNvCxnSpPr>
          <p:nvPr/>
        </p:nvCxnSpPr>
        <p:spPr>
          <a:xfrm>
            <a:off x="5349905" y="2516956"/>
            <a:ext cx="1354687" cy="917688"/>
          </a:xfrm>
          <a:prstGeom prst="bentConnector3">
            <a:avLst>
              <a:gd name="adj1" fmla="val 50000"/>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9" name="Connector: Elbow 58">
            <a:extLst>
              <a:ext uri="{FF2B5EF4-FFF2-40B4-BE49-F238E27FC236}">
                <a16:creationId xmlns:a16="http://schemas.microsoft.com/office/drawing/2014/main" id="{3E78A486-3577-A94D-3CB6-6840BA57D5EE}"/>
              </a:ext>
            </a:extLst>
          </p:cNvPr>
          <p:cNvCxnSpPr>
            <a:cxnSpLocks/>
          </p:cNvCxnSpPr>
          <p:nvPr/>
        </p:nvCxnSpPr>
        <p:spPr>
          <a:xfrm flipV="1">
            <a:off x="5349905" y="3849217"/>
            <a:ext cx="1354687" cy="991506"/>
          </a:xfrm>
          <a:prstGeom prst="bentConnector3">
            <a:avLst>
              <a:gd name="adj1" fmla="val 50000"/>
            </a:avLst>
          </a:prstGeom>
          <a:ln w="19050"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60" name="Rectangle 59">
            <a:extLst>
              <a:ext uri="{FF2B5EF4-FFF2-40B4-BE49-F238E27FC236}">
                <a16:creationId xmlns:a16="http://schemas.microsoft.com/office/drawing/2014/main" id="{CE8191EA-22B2-A3E0-6D7B-DCF45D902468}"/>
              </a:ext>
            </a:extLst>
          </p:cNvPr>
          <p:cNvSpPr/>
          <p:nvPr/>
        </p:nvSpPr>
        <p:spPr>
          <a:xfrm>
            <a:off x="6694171" y="2979769"/>
            <a:ext cx="2403477" cy="138457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1" name="Rectangle: Rounded Corners 60">
            <a:extLst>
              <a:ext uri="{FF2B5EF4-FFF2-40B4-BE49-F238E27FC236}">
                <a16:creationId xmlns:a16="http://schemas.microsoft.com/office/drawing/2014/main" id="{F4022CC4-45CC-0AD6-CAC2-E16D163B2405}"/>
              </a:ext>
            </a:extLst>
          </p:cNvPr>
          <p:cNvSpPr/>
          <p:nvPr/>
        </p:nvSpPr>
        <p:spPr>
          <a:xfrm>
            <a:off x="6923760" y="3188048"/>
            <a:ext cx="513093" cy="934451"/>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2" name="Rectangle: Rounded Corners 61">
            <a:extLst>
              <a:ext uri="{FF2B5EF4-FFF2-40B4-BE49-F238E27FC236}">
                <a16:creationId xmlns:a16="http://schemas.microsoft.com/office/drawing/2014/main" id="{51BE4194-3DA7-9F9F-71C2-E45DB22E4DBA}"/>
              </a:ext>
            </a:extLst>
          </p:cNvPr>
          <p:cNvSpPr/>
          <p:nvPr/>
        </p:nvSpPr>
        <p:spPr>
          <a:xfrm>
            <a:off x="7610196" y="3188048"/>
            <a:ext cx="513093" cy="934451"/>
          </a:xfrm>
          <a:prstGeom prst="round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3" name="Rectangle: Rounded Corners 62">
            <a:extLst>
              <a:ext uri="{FF2B5EF4-FFF2-40B4-BE49-F238E27FC236}">
                <a16:creationId xmlns:a16="http://schemas.microsoft.com/office/drawing/2014/main" id="{3D749E22-10C7-0198-617E-ECDD682A2B94}"/>
              </a:ext>
            </a:extLst>
          </p:cNvPr>
          <p:cNvSpPr/>
          <p:nvPr/>
        </p:nvSpPr>
        <p:spPr>
          <a:xfrm>
            <a:off x="8324783" y="3204829"/>
            <a:ext cx="513093" cy="934451"/>
          </a:xfrm>
          <a:prstGeom prst="roundRect">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4" name="Rectangle 63">
            <a:extLst>
              <a:ext uri="{FF2B5EF4-FFF2-40B4-BE49-F238E27FC236}">
                <a16:creationId xmlns:a16="http://schemas.microsoft.com/office/drawing/2014/main" id="{87AFF0CD-FDB3-CC95-A18D-075B9C3DE76F}"/>
              </a:ext>
            </a:extLst>
          </p:cNvPr>
          <p:cNvSpPr/>
          <p:nvPr/>
        </p:nvSpPr>
        <p:spPr>
          <a:xfrm>
            <a:off x="3113231" y="4137192"/>
            <a:ext cx="2601972" cy="12898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5" name="TextBox 64">
            <a:extLst>
              <a:ext uri="{FF2B5EF4-FFF2-40B4-BE49-F238E27FC236}">
                <a16:creationId xmlns:a16="http://schemas.microsoft.com/office/drawing/2014/main" id="{D81DAB91-E77C-8C17-A493-EF3DBD93F62E}"/>
              </a:ext>
            </a:extLst>
          </p:cNvPr>
          <p:cNvSpPr txBox="1"/>
          <p:nvPr/>
        </p:nvSpPr>
        <p:spPr>
          <a:xfrm>
            <a:off x="6990533" y="2674730"/>
            <a:ext cx="2107115" cy="276999"/>
          </a:xfrm>
          <a:prstGeom prst="rect">
            <a:avLst/>
          </a:prstGeom>
          <a:noFill/>
        </p:spPr>
        <p:txBody>
          <a:bodyPr wrap="square" rtlCol="0">
            <a:spAutoFit/>
          </a:bodyPr>
          <a:lstStyle/>
          <a:p>
            <a:r>
              <a:rPr lang="en-IN" sz="1200" dirty="0"/>
              <a:t>Multimodal Fusion Model</a:t>
            </a:r>
          </a:p>
        </p:txBody>
      </p:sp>
      <p:cxnSp>
        <p:nvCxnSpPr>
          <p:cNvPr id="66" name="Straight Arrow Connector 65">
            <a:extLst>
              <a:ext uri="{FF2B5EF4-FFF2-40B4-BE49-F238E27FC236}">
                <a16:creationId xmlns:a16="http://schemas.microsoft.com/office/drawing/2014/main" id="{6DAFF4AF-2236-8106-955F-9C812D9E2CA7}"/>
              </a:ext>
            </a:extLst>
          </p:cNvPr>
          <p:cNvCxnSpPr>
            <a:cxnSpLocks/>
            <a:stCxn id="60" idx="3"/>
          </p:cNvCxnSpPr>
          <p:nvPr/>
        </p:nvCxnSpPr>
        <p:spPr>
          <a:xfrm>
            <a:off x="9097648" y="3672055"/>
            <a:ext cx="507320" cy="167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4B08691D-6B6D-4E96-BABD-1376259B5FB0}"/>
              </a:ext>
            </a:extLst>
          </p:cNvPr>
          <p:cNvSpPr/>
          <p:nvPr/>
        </p:nvSpPr>
        <p:spPr>
          <a:xfrm>
            <a:off x="9604968" y="3286281"/>
            <a:ext cx="1092489" cy="829146"/>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t>PAD </a:t>
            </a:r>
          </a:p>
          <a:p>
            <a:pPr algn="ctr"/>
            <a:r>
              <a:rPr lang="en-IN" sz="1200" dirty="0"/>
              <a:t>Output</a:t>
            </a:r>
          </a:p>
        </p:txBody>
      </p:sp>
      <p:pic>
        <p:nvPicPr>
          <p:cNvPr id="68" name="Graphic 67" descr="Images">
            <a:extLst>
              <a:ext uri="{FF2B5EF4-FFF2-40B4-BE49-F238E27FC236}">
                <a16:creationId xmlns:a16="http://schemas.microsoft.com/office/drawing/2014/main" id="{93FEA788-1A49-DD7B-6EE7-4B91F85A59B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08235" y="2154314"/>
            <a:ext cx="757395" cy="748478"/>
          </a:xfrm>
          <a:prstGeom prst="rect">
            <a:avLst/>
          </a:prstGeom>
        </p:spPr>
      </p:pic>
      <p:pic>
        <p:nvPicPr>
          <p:cNvPr id="69" name="Graphic 68" descr="Volume">
            <a:extLst>
              <a:ext uri="{FF2B5EF4-FFF2-40B4-BE49-F238E27FC236}">
                <a16:creationId xmlns:a16="http://schemas.microsoft.com/office/drawing/2014/main" id="{AC18A6E9-73E8-7156-DE04-D2143B60588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489827" y="4459599"/>
            <a:ext cx="757395" cy="748478"/>
          </a:xfrm>
          <a:prstGeom prst="rect">
            <a:avLst/>
          </a:prstGeom>
        </p:spPr>
      </p:pic>
      <p:sp>
        <p:nvSpPr>
          <p:cNvPr id="70" name="TextBox 69">
            <a:extLst>
              <a:ext uri="{FF2B5EF4-FFF2-40B4-BE49-F238E27FC236}">
                <a16:creationId xmlns:a16="http://schemas.microsoft.com/office/drawing/2014/main" id="{B2A893D5-7854-B488-E537-81C7D3A3FE82}"/>
              </a:ext>
            </a:extLst>
          </p:cNvPr>
          <p:cNvSpPr txBox="1"/>
          <p:nvPr/>
        </p:nvSpPr>
        <p:spPr>
          <a:xfrm>
            <a:off x="1328636" y="1855832"/>
            <a:ext cx="1079776" cy="276999"/>
          </a:xfrm>
          <a:prstGeom prst="rect">
            <a:avLst/>
          </a:prstGeom>
          <a:noFill/>
        </p:spPr>
        <p:txBody>
          <a:bodyPr wrap="square" rtlCol="0">
            <a:spAutoFit/>
          </a:bodyPr>
          <a:lstStyle/>
          <a:p>
            <a:r>
              <a:rPr lang="en-IN" sz="1200" dirty="0"/>
              <a:t>Video Input</a:t>
            </a:r>
          </a:p>
        </p:txBody>
      </p:sp>
      <p:sp>
        <p:nvSpPr>
          <p:cNvPr id="71" name="TextBox 70">
            <a:extLst>
              <a:ext uri="{FF2B5EF4-FFF2-40B4-BE49-F238E27FC236}">
                <a16:creationId xmlns:a16="http://schemas.microsoft.com/office/drawing/2014/main" id="{56B8B4BE-5985-9886-2FA0-A176CE623C9E}"/>
              </a:ext>
            </a:extLst>
          </p:cNvPr>
          <p:cNvSpPr txBox="1"/>
          <p:nvPr/>
        </p:nvSpPr>
        <p:spPr>
          <a:xfrm>
            <a:off x="1309843" y="4252185"/>
            <a:ext cx="1079776" cy="276999"/>
          </a:xfrm>
          <a:prstGeom prst="rect">
            <a:avLst/>
          </a:prstGeom>
          <a:noFill/>
        </p:spPr>
        <p:txBody>
          <a:bodyPr wrap="square" rtlCol="0">
            <a:spAutoFit/>
          </a:bodyPr>
          <a:lstStyle/>
          <a:p>
            <a:r>
              <a:rPr lang="en-IN" sz="1200" dirty="0"/>
              <a:t>Audio Input</a:t>
            </a:r>
          </a:p>
        </p:txBody>
      </p:sp>
      <p:cxnSp>
        <p:nvCxnSpPr>
          <p:cNvPr id="72" name="Straight Arrow Connector 71">
            <a:extLst>
              <a:ext uri="{FF2B5EF4-FFF2-40B4-BE49-F238E27FC236}">
                <a16:creationId xmlns:a16="http://schemas.microsoft.com/office/drawing/2014/main" id="{5862FC8D-FCE7-E05B-78DF-885348E65ED0}"/>
              </a:ext>
            </a:extLst>
          </p:cNvPr>
          <p:cNvCxnSpPr>
            <a:cxnSpLocks/>
          </p:cNvCxnSpPr>
          <p:nvPr/>
        </p:nvCxnSpPr>
        <p:spPr>
          <a:xfrm flipV="1">
            <a:off x="2315084" y="2497695"/>
            <a:ext cx="799401" cy="8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EA4D3642-EAEC-6949-A82F-14237355F78C}"/>
              </a:ext>
            </a:extLst>
          </p:cNvPr>
          <p:cNvCxnSpPr>
            <a:cxnSpLocks/>
          </p:cNvCxnSpPr>
          <p:nvPr/>
        </p:nvCxnSpPr>
        <p:spPr>
          <a:xfrm flipV="1">
            <a:off x="2304881" y="4777633"/>
            <a:ext cx="799401" cy="8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31AE0648-A6B0-2869-B43F-1D45F025BF2B}"/>
              </a:ext>
            </a:extLst>
          </p:cNvPr>
          <p:cNvSpPr txBox="1"/>
          <p:nvPr/>
        </p:nvSpPr>
        <p:spPr>
          <a:xfrm>
            <a:off x="6138122" y="3155476"/>
            <a:ext cx="749281" cy="261610"/>
          </a:xfrm>
          <a:prstGeom prst="rect">
            <a:avLst/>
          </a:prstGeom>
          <a:noFill/>
        </p:spPr>
        <p:txBody>
          <a:bodyPr wrap="square" rtlCol="0">
            <a:spAutoFit/>
          </a:bodyPr>
          <a:lstStyle/>
          <a:p>
            <a:r>
              <a:rPr lang="en-IN" sz="1050" dirty="0"/>
              <a:t>768x32</a:t>
            </a:r>
          </a:p>
        </p:txBody>
      </p:sp>
      <p:sp>
        <p:nvSpPr>
          <p:cNvPr id="75" name="TextBox 74">
            <a:extLst>
              <a:ext uri="{FF2B5EF4-FFF2-40B4-BE49-F238E27FC236}">
                <a16:creationId xmlns:a16="http://schemas.microsoft.com/office/drawing/2014/main" id="{8E492FE1-B7E3-9C20-D6A9-D0AA2FEB6A5C}"/>
              </a:ext>
            </a:extLst>
          </p:cNvPr>
          <p:cNvSpPr txBox="1"/>
          <p:nvPr/>
        </p:nvSpPr>
        <p:spPr>
          <a:xfrm>
            <a:off x="6121858" y="3942359"/>
            <a:ext cx="749281" cy="261610"/>
          </a:xfrm>
          <a:prstGeom prst="rect">
            <a:avLst/>
          </a:prstGeom>
          <a:noFill/>
        </p:spPr>
        <p:txBody>
          <a:bodyPr wrap="square" rtlCol="0">
            <a:spAutoFit/>
          </a:bodyPr>
          <a:lstStyle/>
          <a:p>
            <a:r>
              <a:rPr lang="en-IN" sz="1050" dirty="0"/>
              <a:t>512x32</a:t>
            </a:r>
          </a:p>
        </p:txBody>
      </p:sp>
      <p:sp>
        <p:nvSpPr>
          <p:cNvPr id="76" name="TextBox 75">
            <a:extLst>
              <a:ext uri="{FF2B5EF4-FFF2-40B4-BE49-F238E27FC236}">
                <a16:creationId xmlns:a16="http://schemas.microsoft.com/office/drawing/2014/main" id="{90D139FD-9AA8-BACA-4F10-E5668EA45E08}"/>
              </a:ext>
            </a:extLst>
          </p:cNvPr>
          <p:cNvSpPr txBox="1"/>
          <p:nvPr/>
        </p:nvSpPr>
        <p:spPr>
          <a:xfrm>
            <a:off x="1233007" y="2901560"/>
            <a:ext cx="1523774" cy="253916"/>
          </a:xfrm>
          <a:prstGeom prst="rect">
            <a:avLst/>
          </a:prstGeom>
          <a:noFill/>
        </p:spPr>
        <p:txBody>
          <a:bodyPr wrap="square" rtlCol="0">
            <a:spAutoFit/>
          </a:bodyPr>
          <a:lstStyle/>
          <a:p>
            <a:r>
              <a:rPr lang="en-IN" sz="1050" dirty="0" err="1"/>
              <a:t>len</a:t>
            </a:r>
            <a:r>
              <a:rPr lang="en-IN" sz="1050" dirty="0"/>
              <a:t> x 224 x 224 x 3</a:t>
            </a:r>
          </a:p>
        </p:txBody>
      </p:sp>
      <p:sp>
        <p:nvSpPr>
          <p:cNvPr id="77" name="TextBox 76">
            <a:extLst>
              <a:ext uri="{FF2B5EF4-FFF2-40B4-BE49-F238E27FC236}">
                <a16:creationId xmlns:a16="http://schemas.microsoft.com/office/drawing/2014/main" id="{415542C7-9B8C-A255-9C03-EED1A1D13D94}"/>
              </a:ext>
            </a:extLst>
          </p:cNvPr>
          <p:cNvSpPr txBox="1"/>
          <p:nvPr/>
        </p:nvSpPr>
        <p:spPr>
          <a:xfrm>
            <a:off x="1408235" y="5229718"/>
            <a:ext cx="1523774" cy="253916"/>
          </a:xfrm>
          <a:prstGeom prst="rect">
            <a:avLst/>
          </a:prstGeom>
          <a:noFill/>
        </p:spPr>
        <p:txBody>
          <a:bodyPr wrap="square" rtlCol="0">
            <a:spAutoFit/>
          </a:bodyPr>
          <a:lstStyle/>
          <a:p>
            <a:r>
              <a:rPr lang="en-IN" sz="1050" dirty="0" err="1"/>
              <a:t>len</a:t>
            </a:r>
            <a:r>
              <a:rPr lang="en-IN" sz="1050" dirty="0"/>
              <a:t>  x 16000</a:t>
            </a:r>
          </a:p>
        </p:txBody>
      </p:sp>
    </p:spTree>
    <p:extLst>
      <p:ext uri="{BB962C8B-B14F-4D97-AF65-F5344CB8AC3E}">
        <p14:creationId xmlns:p14="http://schemas.microsoft.com/office/powerpoint/2010/main" val="2777865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75" grpId="0"/>
      <p:bldP spid="76" grpId="0"/>
      <p:bldP spid="7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66546</TotalTime>
  <Words>2943</Words>
  <Application>Microsoft Office PowerPoint</Application>
  <PresentationFormat>Widescreen</PresentationFormat>
  <Paragraphs>738</Paragraphs>
  <Slides>27</Slides>
  <Notes>27</Notes>
  <HiddenSlides>2</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Bahnschrift</vt:lpstr>
      <vt:lpstr>Bahnschrift Light</vt:lpstr>
      <vt:lpstr>Bahnschrift SemiBold</vt:lpstr>
      <vt:lpstr>Calibri</vt:lpstr>
      <vt:lpstr>Calibri Light</vt:lpstr>
      <vt:lpstr>Söhne</vt:lpstr>
      <vt:lpstr>ui-sans-serif</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Senorita Victor Rodricks</dc:creator>
  <cp:lastModifiedBy>Senorita Victor Rodricks</cp:lastModifiedBy>
  <cp:revision>352</cp:revision>
  <dcterms:created xsi:type="dcterms:W3CDTF">2024-05-21T14:37:50Z</dcterms:created>
  <dcterms:modified xsi:type="dcterms:W3CDTF">2024-11-29T11:44:04Z</dcterms:modified>
</cp:coreProperties>
</file>

<file path=docProps/thumbnail.jpeg>
</file>